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62" r:id="rId3"/>
    <p:sldId id="271" r:id="rId4"/>
    <p:sldId id="257" r:id="rId5"/>
    <p:sldId id="320" r:id="rId6"/>
    <p:sldId id="319" r:id="rId7"/>
    <p:sldId id="258" r:id="rId8"/>
    <p:sldId id="259" r:id="rId9"/>
    <p:sldId id="283" r:id="rId10"/>
    <p:sldId id="260" r:id="rId11"/>
    <p:sldId id="261" r:id="rId12"/>
    <p:sldId id="322" r:id="rId13"/>
    <p:sldId id="284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2" r:id="rId23"/>
    <p:sldId id="274" r:id="rId24"/>
    <p:sldId id="281" r:id="rId25"/>
    <p:sldId id="275" r:id="rId26"/>
    <p:sldId id="276" r:id="rId27"/>
    <p:sldId id="277" r:id="rId28"/>
    <p:sldId id="278" r:id="rId29"/>
    <p:sldId id="279" r:id="rId30"/>
    <p:sldId id="280" r:id="rId31"/>
    <p:sldId id="282" r:id="rId32"/>
    <p:sldId id="285" r:id="rId33"/>
    <p:sldId id="286" r:id="rId34"/>
    <p:sldId id="287" r:id="rId35"/>
    <p:sldId id="288" r:id="rId36"/>
    <p:sldId id="289" r:id="rId37"/>
    <p:sldId id="290" r:id="rId38"/>
    <p:sldId id="292" r:id="rId39"/>
    <p:sldId id="323" r:id="rId40"/>
    <p:sldId id="294" r:id="rId41"/>
    <p:sldId id="324" r:id="rId42"/>
    <p:sldId id="293" r:id="rId43"/>
    <p:sldId id="295" r:id="rId44"/>
    <p:sldId id="296" r:id="rId45"/>
    <p:sldId id="297" r:id="rId46"/>
    <p:sldId id="325" r:id="rId47"/>
    <p:sldId id="298" r:id="rId48"/>
    <p:sldId id="299" r:id="rId49"/>
    <p:sldId id="326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27" r:id="rId69"/>
    <p:sldId id="318" r:id="rId70"/>
    <p:sldId id="328" r:id="rId71"/>
    <p:sldId id="329" r:id="rId72"/>
    <p:sldId id="330" r:id="rId73"/>
    <p:sldId id="331" r:id="rId74"/>
    <p:sldId id="321" r:id="rId75"/>
    <p:sldId id="332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FD943-EB47-40D4-B87B-B0E5D0A8275F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5F7D5-FF77-458D-87BF-98C20A8491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03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1AD1D-45C9-497A-8265-700BCD0F858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788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E014-5C6A-494C-8B08-D48A20FCF535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80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CAFAC-4549-4D05-B053-729C600A6CA7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0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7968C-5F85-44E1-9DB1-EB2E376C62C1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4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27B6-CB8A-4F22-B7A9-96F6409C420B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04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52F09-0AFC-40B6-8055-406356ACBE0F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74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BA810-5297-43EB-82BF-470D600BE3B5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6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9CA7F-15B5-4E8D-A1DC-9FCD6FF2A717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04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AA467-6859-4860-A2CA-ED577A90F4B4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09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A76A0-3D7E-4056-B8D9-174BF515EA32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5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13386-81D9-47CE-B7A1-7FA4020CF041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68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40D73-B7A6-43E3-847E-D0265069DD88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6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15E2-1124-4B5F-B2EA-E32E1877D78E}" type="datetime1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6AFBA-1310-43A5-8DD8-D936980A2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61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boss.org/hibernate/validator/6.2/reference/en-US/html_single/#section-builtin-constraint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-coco.tistory.com/12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ric.tistory.com/5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colabear754.tistory.com/13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oo.tistory.com/14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gko1207.github.io/2021/06/19/spring-jpa-1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wikidocs.net/162141#user_3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365yuhan-my.sharepoint.com/:p:/g/personal/yujiayujia55_office_yuhan_ac_kr/ESj0Mzt9_2RKprFYvWXz2NQB2W1KGnquAx_RH1H_RTJcSQ?e=VmZWJ9" TargetMode="External"/><Relationship Id="rId2" Type="http://schemas.openxmlformats.org/officeDocument/2006/relationships/hyperlink" Target="https://kjchoi.co.kr/1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inysblog.tistory.com/20" TargetMode="External"/><Relationship Id="rId4" Type="http://schemas.openxmlformats.org/officeDocument/2006/relationships/hyperlink" Target="https://o365yuhan-my.sharepoint.com/:f:/g/personal/yujiayujia55_office_yuhan_ac_kr/Erj-BvAr9yxFmOrN4kNNuiIBktzjKOjNF3BehsuWVO0_9A?e=XZ2ol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*@*.*)&#51060;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*@*.*)&#51060;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Loco </a:t>
            </a:r>
            <a:r>
              <a:rPr lang="ko-KR" altLang="en-US" dirty="0"/>
              <a:t>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프론트 </a:t>
            </a:r>
            <a:r>
              <a:rPr lang="en-US" altLang="ko-KR" dirty="0"/>
              <a:t>&amp; </a:t>
            </a:r>
            <a:r>
              <a:rPr lang="ko-KR" altLang="en-US" dirty="0"/>
              <a:t>백</a:t>
            </a:r>
            <a:endParaRPr lang="en-US" altLang="ko-KR" dirty="0"/>
          </a:p>
          <a:p>
            <a:r>
              <a:rPr lang="ko-KR" altLang="en-US" dirty="0"/>
              <a:t>설명서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8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Html </a:t>
            </a:r>
            <a:r>
              <a:rPr lang="ko-KR" altLang="en-US" sz="4000" b="1" dirty="0"/>
              <a:t>파일 구성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현재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891061" y="1963894"/>
            <a:ext cx="1326995" cy="1789163"/>
            <a:chOff x="1779548" y="1685113"/>
            <a:chExt cx="1326995" cy="1789163"/>
          </a:xfrm>
        </p:grpSpPr>
        <p:sp>
          <p:nvSpPr>
            <p:cNvPr id="7" name="직사각형 6"/>
            <p:cNvSpPr/>
            <p:nvPr/>
          </p:nvSpPr>
          <p:spPr>
            <a:xfrm>
              <a:off x="1779548" y="1685113"/>
              <a:ext cx="1326995" cy="1297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email.html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chemeClr val="accent4"/>
                  </a:solidFill>
                </a:rPr>
                <a:t>이메일</a:t>
              </a:r>
              <a:endParaRPr lang="en-US" altLang="ko-KR" dirty="0">
                <a:solidFill>
                  <a:schemeClr val="accent4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Link(</a:t>
              </a:r>
              <a:r>
                <a:rPr lang="ko-KR" altLang="en-US" sz="1400" dirty="0">
                  <a:solidFill>
                    <a:srgbClr val="FF0000"/>
                  </a:solidFill>
                </a:rPr>
                <a:t>비회원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0361" y="3104944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Get, post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541441" y="1954020"/>
            <a:ext cx="1326995" cy="1799037"/>
            <a:chOff x="3429928" y="1675239"/>
            <a:chExt cx="1326995" cy="1799037"/>
          </a:xfrm>
        </p:grpSpPr>
        <p:sp>
          <p:nvSpPr>
            <p:cNvPr id="11" name="직사각형 10"/>
            <p:cNvSpPr/>
            <p:nvPr/>
          </p:nvSpPr>
          <p:spPr>
            <a:xfrm>
              <a:off x="3429928" y="1675239"/>
              <a:ext cx="1326995" cy="1297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Join_pwd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이메일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4"/>
                  </a:solidFill>
                </a:rPr>
                <a:t>비번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9928" y="310494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191821" y="1945426"/>
            <a:ext cx="1360449" cy="2301051"/>
            <a:chOff x="5080308" y="1666645"/>
            <a:chExt cx="1360449" cy="2301051"/>
          </a:xfrm>
        </p:grpSpPr>
        <p:sp>
          <p:nvSpPr>
            <p:cNvPr id="12" name="직사각형 11"/>
            <p:cNvSpPr/>
            <p:nvPr/>
          </p:nvSpPr>
          <p:spPr>
            <a:xfrm>
              <a:off x="5080308" y="1666645"/>
              <a:ext cx="1360449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Select_info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이메일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비번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생일</a:t>
              </a:r>
              <a:endParaRPr lang="en-US" altLang="ko-KR" dirty="0">
                <a:solidFill>
                  <a:srgbClr val="FFC0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성별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80308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80649" y="1949723"/>
            <a:ext cx="1275539" cy="2296754"/>
            <a:chOff x="6769136" y="1670942"/>
            <a:chExt cx="1275539" cy="2296754"/>
          </a:xfrm>
        </p:grpSpPr>
        <p:sp>
          <p:nvSpPr>
            <p:cNvPr id="13" name="직사각형 12"/>
            <p:cNvSpPr/>
            <p:nvPr/>
          </p:nvSpPr>
          <p:spPr>
            <a:xfrm>
              <a:off x="6773436" y="1670942"/>
              <a:ext cx="1271239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Select_like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…</a:t>
              </a: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성별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C000"/>
                  </a:solidFill>
                </a:rPr>
                <a:t>선호장르</a:t>
              </a:r>
              <a:r>
                <a:rPr lang="en-US" altLang="ko-KR" dirty="0">
                  <a:solidFill>
                    <a:srgbClr val="FFC000"/>
                  </a:solidFill>
                </a:rPr>
                <a:t>(5 </a:t>
              </a:r>
              <a:r>
                <a:rPr lang="ko-KR" altLang="en-US" dirty="0">
                  <a:solidFill>
                    <a:srgbClr val="FFC000"/>
                  </a:solidFill>
                </a:rPr>
                <a:t>이하</a:t>
              </a:r>
              <a:r>
                <a:rPr lang="en-US" altLang="ko-KR" dirty="0">
                  <a:solidFill>
                    <a:srgbClr val="FFC000"/>
                  </a:solidFill>
                </a:rPr>
                <a:t>)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9136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483525" y="1943685"/>
            <a:ext cx="1570230" cy="2302792"/>
            <a:chOff x="8372012" y="1664904"/>
            <a:chExt cx="1570230" cy="2302792"/>
          </a:xfrm>
        </p:grpSpPr>
        <p:sp>
          <p:nvSpPr>
            <p:cNvPr id="14" name="직사각형 13"/>
            <p:cNvSpPr/>
            <p:nvPr/>
          </p:nvSpPr>
          <p:spPr>
            <a:xfrm>
              <a:off x="8377354" y="1664904"/>
              <a:ext cx="1564888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Select_hate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…</a:t>
              </a: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선호 장르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C000"/>
                  </a:solidFill>
                </a:rPr>
                <a:t>비선호</a:t>
              </a:r>
              <a:r>
                <a:rPr lang="ko-KR" altLang="en-US" dirty="0">
                  <a:solidFill>
                    <a:srgbClr val="FFC000"/>
                  </a:solidFill>
                </a:rPr>
                <a:t> 장르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72012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404089" y="1943685"/>
            <a:ext cx="1449658" cy="2051218"/>
            <a:chOff x="10292576" y="1664904"/>
            <a:chExt cx="1449658" cy="2051218"/>
          </a:xfrm>
        </p:grpSpPr>
        <p:sp>
          <p:nvSpPr>
            <p:cNvPr id="15" name="직사각형 14"/>
            <p:cNvSpPr/>
            <p:nvPr/>
          </p:nvSpPr>
          <p:spPr>
            <a:xfrm>
              <a:off x="10292576" y="1664904"/>
              <a:ext cx="1449658" cy="1624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Complete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정리해서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디비로</a:t>
              </a:r>
              <a:endParaRPr lang="en-US" altLang="ko-KR" dirty="0"/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Link(</a:t>
              </a:r>
              <a:r>
                <a:rPr lang="ko-KR" altLang="en-US" sz="1400" dirty="0">
                  <a:solidFill>
                    <a:srgbClr val="FF0000"/>
                  </a:solidFill>
                </a:rPr>
                <a:t>로그인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2576" y="3346790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1749" y="1958319"/>
            <a:ext cx="1659673" cy="1794738"/>
            <a:chOff x="220236" y="1679538"/>
            <a:chExt cx="1659673" cy="1794738"/>
          </a:xfrm>
        </p:grpSpPr>
        <p:grpSp>
          <p:nvGrpSpPr>
            <p:cNvPr id="23" name="그룹 22"/>
            <p:cNvGrpSpPr/>
            <p:nvPr/>
          </p:nvGrpSpPr>
          <p:grpSpPr>
            <a:xfrm>
              <a:off x="220236" y="1679538"/>
              <a:ext cx="1235927" cy="1794738"/>
              <a:chOff x="220236" y="1679538"/>
              <a:chExt cx="1235927" cy="179473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20236" y="1679538"/>
                <a:ext cx="1235927" cy="12978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main.html</a:t>
                </a:r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link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0236" y="3104944"/>
                <a:ext cx="527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get</a:t>
                </a:r>
                <a:endParaRPr lang="ko-KR" altLang="en-US" dirty="0"/>
              </a:p>
            </p:txBody>
          </p:sp>
        </p:grpSp>
        <p:cxnSp>
          <p:nvCxnSpPr>
            <p:cNvPr id="9" name="직선 화살표 연결선 8"/>
            <p:cNvCxnSpPr/>
            <p:nvPr/>
          </p:nvCxnSpPr>
          <p:spPr>
            <a:xfrm flipV="1">
              <a:off x="1099324" y="2118733"/>
              <a:ext cx="780585" cy="4906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오른쪽 화살표 30"/>
          <p:cNvSpPr/>
          <p:nvPr/>
        </p:nvSpPr>
        <p:spPr>
          <a:xfrm>
            <a:off x="3122342" y="2642841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788054" y="2743915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6404514" y="2800643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8038282" y="2888168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9939678" y="2730354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31749" y="4561973"/>
            <a:ext cx="3802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Link: </a:t>
            </a:r>
            <a:r>
              <a:rPr lang="ko-KR" altLang="en-US" dirty="0">
                <a:solidFill>
                  <a:srgbClr val="FF0000"/>
                </a:solidFill>
              </a:rPr>
              <a:t>링크 연결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해당 페이지에서 새로 받은 정보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7030A0"/>
                </a:solidFill>
              </a:rPr>
              <a:t>이전에 받은 정보</a:t>
            </a: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>
                <a:solidFill>
                  <a:srgbClr val="7030A0"/>
                </a:solidFill>
              </a:rPr>
              <a:t>안보이게 넘기기</a:t>
            </a:r>
            <a:r>
              <a:rPr lang="en-US" altLang="ko-KR" dirty="0">
                <a:solidFill>
                  <a:srgbClr val="7030A0"/>
                </a:solidFill>
              </a:rPr>
              <a:t>)</a:t>
            </a:r>
          </a:p>
          <a:p>
            <a:endParaRPr lang="en-US" altLang="ko-KR" dirty="0">
              <a:solidFill>
                <a:srgbClr val="7030A0"/>
              </a:solidFill>
            </a:endParaRPr>
          </a:p>
          <a:p>
            <a:r>
              <a:rPr lang="ko-KR" altLang="en-US" dirty="0"/>
              <a:t>검정 글씨</a:t>
            </a:r>
            <a:r>
              <a:rPr lang="en-US" altLang="ko-KR" dirty="0"/>
              <a:t>: </a:t>
            </a:r>
            <a:r>
              <a:rPr lang="ko-KR" altLang="en-US" dirty="0"/>
              <a:t>컨트롤러</a:t>
            </a:r>
            <a:endParaRPr lang="en-US" altLang="ko-KR" dirty="0"/>
          </a:p>
          <a:p>
            <a:r>
              <a:rPr lang="en-US" altLang="ko-KR" dirty="0"/>
              <a:t>&lt;&gt; -&gt; localhost:8080/&lt;</a:t>
            </a:r>
            <a:r>
              <a:rPr lang="ko-KR" altLang="en-US" dirty="0"/>
              <a:t>주소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1082598" y="3047657"/>
            <a:ext cx="9701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219" y="156272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&lt;main&gt;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22354" y="155609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&lt;join&gt;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415604" y="1556092"/>
            <a:ext cx="143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join_pwd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69121" y="155609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join_info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648158" y="1566565"/>
            <a:ext cx="133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join_like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17934" y="1567396"/>
            <a:ext cx="14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join_hate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166685" y="1556092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join_end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64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Html </a:t>
            </a:r>
            <a:r>
              <a:rPr lang="ko-KR" altLang="en-US" sz="4000" b="1" dirty="0"/>
              <a:t>파일 구성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예정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sp>
        <p:nvSpPr>
          <p:cNvPr id="7" name="직사각형 6"/>
          <p:cNvSpPr/>
          <p:nvPr/>
        </p:nvSpPr>
        <p:spPr>
          <a:xfrm>
            <a:off x="1891061" y="1963894"/>
            <a:ext cx="1326995" cy="1297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email.html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accent4"/>
                </a:solidFill>
              </a:rPr>
              <a:t>이메일</a:t>
            </a:r>
            <a:endParaRPr lang="en-US" altLang="ko-KR" dirty="0">
              <a:solidFill>
                <a:schemeClr val="accent4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Link(</a:t>
            </a:r>
            <a:r>
              <a:rPr lang="ko-KR" altLang="en-US" sz="1400" dirty="0">
                <a:solidFill>
                  <a:srgbClr val="FF0000"/>
                </a:solidFill>
              </a:rPr>
              <a:t>비회원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541441" y="1954020"/>
            <a:ext cx="1326995" cy="1799037"/>
            <a:chOff x="3429928" y="1675239"/>
            <a:chExt cx="1326995" cy="1799037"/>
          </a:xfrm>
        </p:grpSpPr>
        <p:sp>
          <p:nvSpPr>
            <p:cNvPr id="11" name="직사각형 10"/>
            <p:cNvSpPr/>
            <p:nvPr/>
          </p:nvSpPr>
          <p:spPr>
            <a:xfrm>
              <a:off x="3429928" y="1675239"/>
              <a:ext cx="1326995" cy="1297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Join_pwd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이메일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4"/>
                  </a:solidFill>
                </a:rPr>
                <a:t>비번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9928" y="310494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191821" y="1945426"/>
            <a:ext cx="1360449" cy="2301051"/>
            <a:chOff x="5080308" y="1666645"/>
            <a:chExt cx="1360449" cy="2301051"/>
          </a:xfrm>
        </p:grpSpPr>
        <p:sp>
          <p:nvSpPr>
            <p:cNvPr id="12" name="직사각형 11"/>
            <p:cNvSpPr/>
            <p:nvPr/>
          </p:nvSpPr>
          <p:spPr>
            <a:xfrm>
              <a:off x="5080308" y="1666645"/>
              <a:ext cx="1360449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Select_info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이메일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비번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생일</a:t>
              </a:r>
              <a:endParaRPr lang="en-US" altLang="ko-KR" dirty="0">
                <a:solidFill>
                  <a:srgbClr val="FFC0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성별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80308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80649" y="1949723"/>
            <a:ext cx="1275539" cy="2296754"/>
            <a:chOff x="6769136" y="1670942"/>
            <a:chExt cx="1275539" cy="2296754"/>
          </a:xfrm>
        </p:grpSpPr>
        <p:sp>
          <p:nvSpPr>
            <p:cNvPr id="13" name="직사각형 12"/>
            <p:cNvSpPr/>
            <p:nvPr/>
          </p:nvSpPr>
          <p:spPr>
            <a:xfrm>
              <a:off x="6773436" y="1670942"/>
              <a:ext cx="1271239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Select_like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…</a:t>
              </a: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성별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C000"/>
                  </a:solidFill>
                </a:rPr>
                <a:t>선호장르</a:t>
              </a:r>
              <a:r>
                <a:rPr lang="en-US" altLang="ko-KR" dirty="0">
                  <a:solidFill>
                    <a:srgbClr val="FFC000"/>
                  </a:solidFill>
                </a:rPr>
                <a:t>(5 </a:t>
              </a:r>
              <a:r>
                <a:rPr lang="ko-KR" altLang="en-US" dirty="0">
                  <a:solidFill>
                    <a:srgbClr val="FFC000"/>
                  </a:solidFill>
                </a:rPr>
                <a:t>이하</a:t>
              </a:r>
              <a:r>
                <a:rPr lang="en-US" altLang="ko-KR" dirty="0">
                  <a:solidFill>
                    <a:srgbClr val="FFC000"/>
                  </a:solidFill>
                </a:rPr>
                <a:t>)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9136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483525" y="1943685"/>
            <a:ext cx="1570230" cy="2302792"/>
            <a:chOff x="8372012" y="1664904"/>
            <a:chExt cx="1570230" cy="2302792"/>
          </a:xfrm>
        </p:grpSpPr>
        <p:sp>
          <p:nvSpPr>
            <p:cNvPr id="14" name="직사각형 13"/>
            <p:cNvSpPr/>
            <p:nvPr/>
          </p:nvSpPr>
          <p:spPr>
            <a:xfrm>
              <a:off x="8377354" y="1664904"/>
              <a:ext cx="1564888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Select_hate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…</a:t>
              </a: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선호 장르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C000"/>
                  </a:solidFill>
                </a:rPr>
                <a:t>비선호</a:t>
              </a:r>
              <a:r>
                <a:rPr lang="ko-KR" altLang="en-US" dirty="0">
                  <a:solidFill>
                    <a:srgbClr val="FFC000"/>
                  </a:solidFill>
                </a:rPr>
                <a:t> 장르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72012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404089" y="1943685"/>
            <a:ext cx="1449658" cy="2051218"/>
            <a:chOff x="10292576" y="1664904"/>
            <a:chExt cx="1449658" cy="2051218"/>
          </a:xfrm>
        </p:grpSpPr>
        <p:sp>
          <p:nvSpPr>
            <p:cNvPr id="15" name="직사각형 14"/>
            <p:cNvSpPr/>
            <p:nvPr/>
          </p:nvSpPr>
          <p:spPr>
            <a:xfrm>
              <a:off x="10292576" y="1664904"/>
              <a:ext cx="1449658" cy="1624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Complete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정리해서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디비로</a:t>
              </a:r>
              <a:endParaRPr lang="en-US" altLang="ko-KR" dirty="0"/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Link(</a:t>
              </a:r>
              <a:r>
                <a:rPr lang="ko-KR" altLang="en-US" sz="1400" dirty="0">
                  <a:solidFill>
                    <a:srgbClr val="FF0000"/>
                  </a:solidFill>
                </a:rPr>
                <a:t>로그인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2576" y="3346790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1749" y="1958319"/>
            <a:ext cx="1659673" cy="1794738"/>
            <a:chOff x="220236" y="1679538"/>
            <a:chExt cx="1659673" cy="1794738"/>
          </a:xfrm>
        </p:grpSpPr>
        <p:grpSp>
          <p:nvGrpSpPr>
            <p:cNvPr id="23" name="그룹 22"/>
            <p:cNvGrpSpPr/>
            <p:nvPr/>
          </p:nvGrpSpPr>
          <p:grpSpPr>
            <a:xfrm>
              <a:off x="220236" y="1679538"/>
              <a:ext cx="1235927" cy="1794738"/>
              <a:chOff x="220236" y="1679538"/>
              <a:chExt cx="1235927" cy="179473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20236" y="1679538"/>
                <a:ext cx="1235927" cy="12978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main.html</a:t>
                </a:r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link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0236" y="3104944"/>
                <a:ext cx="527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get</a:t>
                </a:r>
                <a:endParaRPr lang="ko-KR" altLang="en-US" dirty="0"/>
              </a:p>
            </p:txBody>
          </p:sp>
        </p:grpSp>
        <p:cxnSp>
          <p:nvCxnSpPr>
            <p:cNvPr id="9" name="직선 화살표 연결선 8"/>
            <p:cNvCxnSpPr/>
            <p:nvPr/>
          </p:nvCxnSpPr>
          <p:spPr>
            <a:xfrm flipV="1">
              <a:off x="1099324" y="2118733"/>
              <a:ext cx="780585" cy="4906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오른쪽 화살표 30"/>
          <p:cNvSpPr/>
          <p:nvPr/>
        </p:nvSpPr>
        <p:spPr>
          <a:xfrm>
            <a:off x="3122342" y="2642841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788054" y="2743915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6404514" y="2800643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8038282" y="2888168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9939678" y="2730354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54406" y="5665944"/>
            <a:ext cx="3802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Link: </a:t>
            </a:r>
            <a:r>
              <a:rPr lang="ko-KR" altLang="en-US" dirty="0">
                <a:solidFill>
                  <a:srgbClr val="FF0000"/>
                </a:solidFill>
              </a:rPr>
              <a:t>링크 연결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해당 페이지에서 새로 받은 정보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7030A0"/>
                </a:solidFill>
              </a:rPr>
              <a:t>이전에 받은 정보</a:t>
            </a: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>
                <a:solidFill>
                  <a:srgbClr val="7030A0"/>
                </a:solidFill>
              </a:rPr>
              <a:t>안보이게 넘기기</a:t>
            </a:r>
            <a:r>
              <a:rPr lang="en-US" altLang="ko-KR" dirty="0">
                <a:solidFill>
                  <a:srgbClr val="7030A0"/>
                </a:solidFill>
              </a:rPr>
              <a:t>)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1082598" y="3047657"/>
            <a:ext cx="9701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07558" y="4258650"/>
            <a:ext cx="574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+) </a:t>
            </a:r>
            <a:r>
              <a:rPr lang="ko-KR" altLang="en-US" dirty="0">
                <a:solidFill>
                  <a:schemeClr val="accent5"/>
                </a:solidFill>
              </a:rPr>
              <a:t>이메일 인증 </a:t>
            </a:r>
            <a:r>
              <a:rPr lang="en-US" altLang="ko-KR" b="1" i="1" dirty="0">
                <a:solidFill>
                  <a:schemeClr val="accent2"/>
                </a:solidFill>
              </a:rPr>
              <a:t>(</a:t>
            </a:r>
            <a:r>
              <a:rPr lang="ko-KR" altLang="en-US" b="1" i="1" dirty="0">
                <a:solidFill>
                  <a:schemeClr val="accent2"/>
                </a:solidFill>
              </a:rPr>
              <a:t>화면</a:t>
            </a:r>
            <a:r>
              <a:rPr lang="en-US" altLang="ko-KR" b="1" i="1" dirty="0">
                <a:solidFill>
                  <a:schemeClr val="accent2"/>
                </a:solidFill>
              </a:rPr>
              <a:t>(</a:t>
            </a:r>
            <a:r>
              <a:rPr lang="ko-KR" altLang="en-US" b="1" i="1" dirty="0">
                <a:solidFill>
                  <a:schemeClr val="accent2"/>
                </a:solidFill>
              </a:rPr>
              <a:t>프론트</a:t>
            </a:r>
            <a:r>
              <a:rPr lang="en-US" altLang="ko-KR" b="1" i="1" dirty="0">
                <a:solidFill>
                  <a:schemeClr val="accent2"/>
                </a:solidFill>
              </a:rPr>
              <a:t>) </a:t>
            </a:r>
            <a:r>
              <a:rPr lang="ko-KR" altLang="en-US" b="1" i="1" dirty="0">
                <a:solidFill>
                  <a:schemeClr val="accent2"/>
                </a:solidFill>
              </a:rPr>
              <a:t>담당</a:t>
            </a:r>
            <a:r>
              <a:rPr lang="en-US" altLang="ko-KR" b="1" i="1" dirty="0">
                <a:solidFill>
                  <a:schemeClr val="accent2"/>
                </a:solidFill>
              </a:rPr>
              <a:t>: </a:t>
            </a:r>
            <a:r>
              <a:rPr lang="ko-KR" altLang="en-US" b="1" i="1" dirty="0">
                <a:solidFill>
                  <a:schemeClr val="accent2"/>
                </a:solidFill>
              </a:rPr>
              <a:t>이주영</a:t>
            </a:r>
            <a:r>
              <a:rPr lang="en-US" altLang="ko-KR" b="1" i="1" dirty="0">
                <a:solidFill>
                  <a:schemeClr val="accent2"/>
                </a:solidFill>
              </a:rPr>
              <a:t>, </a:t>
            </a:r>
            <a:r>
              <a:rPr lang="ko-KR" altLang="en-US" b="1" i="1" dirty="0">
                <a:solidFill>
                  <a:schemeClr val="accent2"/>
                </a:solidFill>
              </a:rPr>
              <a:t>백 담당</a:t>
            </a:r>
            <a:r>
              <a:rPr lang="en-US" altLang="ko-KR" b="1" i="1" dirty="0">
                <a:solidFill>
                  <a:schemeClr val="accent2"/>
                </a:solidFill>
              </a:rPr>
              <a:t>: )</a:t>
            </a:r>
          </a:p>
          <a:p>
            <a:r>
              <a:rPr lang="en-US" altLang="ko-KR" dirty="0">
                <a:solidFill>
                  <a:schemeClr val="accent5"/>
                </a:solidFill>
              </a:rPr>
              <a:t>-&gt; </a:t>
            </a:r>
            <a:r>
              <a:rPr lang="ko-KR" altLang="en-US" dirty="0">
                <a:solidFill>
                  <a:schemeClr val="accent5"/>
                </a:solidFill>
              </a:rPr>
              <a:t>아이디 </a:t>
            </a:r>
            <a:r>
              <a:rPr lang="en-US" altLang="ko-KR" b="1" i="1" dirty="0">
                <a:solidFill>
                  <a:schemeClr val="accent2"/>
                </a:solidFill>
              </a:rPr>
              <a:t>(</a:t>
            </a:r>
            <a:r>
              <a:rPr lang="ko-KR" altLang="en-US" b="1" i="1" dirty="0">
                <a:solidFill>
                  <a:schemeClr val="accent2"/>
                </a:solidFill>
              </a:rPr>
              <a:t>화면</a:t>
            </a:r>
            <a:r>
              <a:rPr lang="en-US" altLang="ko-KR" b="1" i="1" dirty="0">
                <a:solidFill>
                  <a:schemeClr val="accent2"/>
                </a:solidFill>
              </a:rPr>
              <a:t>(</a:t>
            </a:r>
            <a:r>
              <a:rPr lang="ko-KR" altLang="en-US" b="1" i="1" dirty="0">
                <a:solidFill>
                  <a:schemeClr val="accent2"/>
                </a:solidFill>
              </a:rPr>
              <a:t>프론트</a:t>
            </a:r>
            <a:r>
              <a:rPr lang="en-US" altLang="ko-KR" b="1" i="1" dirty="0">
                <a:solidFill>
                  <a:schemeClr val="accent2"/>
                </a:solidFill>
              </a:rPr>
              <a:t>)</a:t>
            </a:r>
            <a:r>
              <a:rPr lang="ko-KR" altLang="en-US" b="1" i="1" dirty="0">
                <a:solidFill>
                  <a:schemeClr val="accent2"/>
                </a:solidFill>
              </a:rPr>
              <a:t> 담당</a:t>
            </a:r>
            <a:r>
              <a:rPr lang="en-US" altLang="ko-KR" b="1" i="1" dirty="0">
                <a:solidFill>
                  <a:schemeClr val="accent2"/>
                </a:solidFill>
              </a:rPr>
              <a:t>: </a:t>
            </a:r>
            <a:r>
              <a:rPr lang="ko-KR" altLang="en-US" b="1" i="1" dirty="0">
                <a:solidFill>
                  <a:schemeClr val="accent2"/>
                </a:solidFill>
              </a:rPr>
              <a:t>이주영</a:t>
            </a:r>
            <a:r>
              <a:rPr lang="en-US" altLang="ko-KR" b="1" i="1" dirty="0">
                <a:solidFill>
                  <a:schemeClr val="accent2"/>
                </a:solidFill>
              </a:rPr>
              <a:t>, </a:t>
            </a:r>
            <a:r>
              <a:rPr lang="ko-KR" altLang="en-US" b="1" i="1" dirty="0">
                <a:solidFill>
                  <a:schemeClr val="accent2"/>
                </a:solidFill>
              </a:rPr>
              <a:t>백 담당</a:t>
            </a:r>
            <a:r>
              <a:rPr lang="en-US" altLang="ko-KR" b="1" i="1" dirty="0">
                <a:solidFill>
                  <a:schemeClr val="accent2"/>
                </a:solidFill>
              </a:rPr>
              <a:t>: )</a:t>
            </a:r>
            <a:endParaRPr lang="ko-KR" altLang="en-US" b="1" i="1" dirty="0">
              <a:solidFill>
                <a:schemeClr val="accent2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943225" y="2975682"/>
            <a:ext cx="474632" cy="1282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7" idx="2"/>
          </p:cNvCxnSpPr>
          <p:nvPr/>
        </p:nvCxnSpPr>
        <p:spPr>
          <a:xfrm rot="16200000" flipH="1">
            <a:off x="3153299" y="2662992"/>
            <a:ext cx="2079701" cy="32771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04455" y="5077652"/>
            <a:ext cx="319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accent5"/>
                </a:solidFill>
              </a:rPr>
              <a:t>디비에</a:t>
            </a:r>
            <a:r>
              <a:rPr lang="ko-KR" altLang="en-US" dirty="0">
                <a:solidFill>
                  <a:schemeClr val="accent5"/>
                </a:solidFill>
              </a:rPr>
              <a:t> 있으면 로그인</a:t>
            </a:r>
            <a:r>
              <a:rPr lang="en-US" altLang="ko-KR" dirty="0">
                <a:solidFill>
                  <a:schemeClr val="accent5"/>
                </a:solidFill>
              </a:rPr>
              <a:t>,</a:t>
            </a:r>
          </a:p>
          <a:p>
            <a:r>
              <a:rPr lang="ko-KR" altLang="en-US" dirty="0">
                <a:solidFill>
                  <a:schemeClr val="accent5"/>
                </a:solidFill>
              </a:rPr>
              <a:t>없으면 그대로 </a:t>
            </a:r>
            <a:r>
              <a:rPr lang="en-US" altLang="ko-KR" b="1" i="1" dirty="0">
                <a:solidFill>
                  <a:schemeClr val="accent2"/>
                </a:solidFill>
              </a:rPr>
              <a:t>(</a:t>
            </a:r>
            <a:r>
              <a:rPr lang="ko-KR" altLang="en-US" b="1" i="1" dirty="0">
                <a:solidFill>
                  <a:schemeClr val="accent2"/>
                </a:solidFill>
              </a:rPr>
              <a:t>담당</a:t>
            </a:r>
            <a:r>
              <a:rPr lang="en-US" altLang="ko-KR" b="1" i="1" dirty="0">
                <a:solidFill>
                  <a:schemeClr val="accent2"/>
                </a:solidFill>
              </a:rPr>
              <a:t>: </a:t>
            </a:r>
            <a:r>
              <a:rPr lang="ko-KR" altLang="en-US" b="1" i="1" dirty="0" err="1">
                <a:solidFill>
                  <a:schemeClr val="accent2"/>
                </a:solidFill>
              </a:rPr>
              <a:t>유지아</a:t>
            </a:r>
            <a:r>
              <a:rPr lang="en-US" altLang="ko-KR" b="1" i="1" dirty="0">
                <a:solidFill>
                  <a:schemeClr val="accent2"/>
                </a:solidFill>
              </a:rPr>
              <a:t>)</a:t>
            </a:r>
            <a:endParaRPr lang="ko-KR" altLang="en-US" b="1" i="1" dirty="0">
              <a:solidFill>
                <a:schemeClr val="accent2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8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Java </a:t>
            </a:r>
            <a:r>
              <a:rPr lang="ko-KR" altLang="en-US" dirty="0"/>
              <a:t>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008" y="1832620"/>
            <a:ext cx="3557984" cy="41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0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846" y="2614589"/>
            <a:ext cx="5972307" cy="995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366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– </a:t>
            </a:r>
            <a:r>
              <a:rPr lang="ko-KR" altLang="en-US" sz="4000" b="1" dirty="0"/>
              <a:t>전역 변수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822664" cy="1991964"/>
          </a:xfrm>
        </p:spPr>
      </p:pic>
      <p:sp>
        <p:nvSpPr>
          <p:cNvPr id="10" name="설명선 2 9"/>
          <p:cNvSpPr/>
          <p:nvPr/>
        </p:nvSpPr>
        <p:spPr>
          <a:xfrm>
            <a:off x="2070538" y="2343807"/>
            <a:ext cx="515007" cy="199696"/>
          </a:xfrm>
          <a:prstGeom prst="borderCallout2">
            <a:avLst>
              <a:gd name="adj1" fmla="val 13487"/>
              <a:gd name="adj2" fmla="val 99830"/>
              <a:gd name="adj3" fmla="val -65461"/>
              <a:gd name="adj4" fmla="val 173129"/>
              <a:gd name="adj5" fmla="val -66449"/>
              <a:gd name="adj6" fmla="val 471701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47585" y="2082197"/>
            <a:ext cx="5748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  <a:latin typeface="+mn-ea"/>
              </a:rPr>
              <a:t>해당 변수를 통해 이전 버튼을 클릭해 넘어온 건지</a:t>
            </a:r>
            <a:r>
              <a:rPr lang="en-US" altLang="ko-KR" sz="1100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  <a:latin typeface="+mn-ea"/>
              </a:rPr>
              <a:t>다음 버튼을 클릭해 </a:t>
            </a:r>
            <a:r>
              <a:rPr lang="ko-KR" altLang="en-US" sz="1100" dirty="0" err="1">
                <a:solidFill>
                  <a:srgbClr val="0070C0"/>
                </a:solidFill>
                <a:latin typeface="+mn-ea"/>
              </a:rPr>
              <a:t>넘어온건지</a:t>
            </a:r>
            <a:r>
              <a:rPr lang="ko-KR" altLang="en-US" sz="1100" dirty="0">
                <a:solidFill>
                  <a:srgbClr val="0070C0"/>
                </a:solidFill>
                <a:latin typeface="+mn-ea"/>
              </a:rPr>
              <a:t> 판단</a:t>
            </a:r>
          </a:p>
        </p:txBody>
      </p:sp>
      <p:sp>
        <p:nvSpPr>
          <p:cNvPr id="13" name="설명선 2 12"/>
          <p:cNvSpPr/>
          <p:nvPr/>
        </p:nvSpPr>
        <p:spPr>
          <a:xfrm>
            <a:off x="4120055" y="2543503"/>
            <a:ext cx="1303283" cy="231228"/>
          </a:xfrm>
          <a:prstGeom prst="borderCallout2">
            <a:avLst>
              <a:gd name="adj1" fmla="val 568"/>
              <a:gd name="adj2" fmla="val 87635"/>
              <a:gd name="adj3" fmla="val -53977"/>
              <a:gd name="adj4" fmla="val 94623"/>
              <a:gd name="adj5" fmla="val 26137"/>
              <a:gd name="adj6" fmla="val 152527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59366" y="2636231"/>
            <a:ext cx="5416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유저</a:t>
            </a:r>
            <a:r>
              <a:rPr lang="en-US" altLang="ko-KR" sz="1200" dirty="0">
                <a:solidFill>
                  <a:srgbClr val="0070C0"/>
                </a:solidFill>
              </a:rPr>
              <a:t>(24p, 28p)</a:t>
            </a:r>
            <a:r>
              <a:rPr lang="ko-KR" altLang="en-US" sz="1200" dirty="0">
                <a:solidFill>
                  <a:srgbClr val="0070C0"/>
                </a:solidFill>
              </a:rPr>
              <a:t>에서 설명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간단히 말하면 </a:t>
            </a:r>
            <a:r>
              <a:rPr lang="ko-KR" altLang="en-US" sz="1200" dirty="0" err="1">
                <a:solidFill>
                  <a:srgbClr val="0070C0"/>
                </a:solidFill>
              </a:rPr>
              <a:t>디비</a:t>
            </a:r>
            <a:r>
              <a:rPr lang="ko-KR" altLang="en-US" sz="1200" dirty="0">
                <a:solidFill>
                  <a:srgbClr val="0070C0"/>
                </a:solidFill>
              </a:rPr>
              <a:t> 관련 함수를 만들어 놓은 객체</a:t>
            </a:r>
          </a:p>
        </p:txBody>
      </p:sp>
      <p:sp>
        <p:nvSpPr>
          <p:cNvPr id="15" name="오른쪽 대괄호 14"/>
          <p:cNvSpPr/>
          <p:nvPr/>
        </p:nvSpPr>
        <p:spPr>
          <a:xfrm>
            <a:off x="6660864" y="3037490"/>
            <a:ext cx="86777" cy="399393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47641" y="3098686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C000"/>
                </a:solidFill>
              </a:rPr>
              <a:t>이렇게 해줘야 오류가 안 남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06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– main, join</a:t>
            </a:r>
            <a:endParaRPr lang="ko-KR" altLang="en-US" sz="4000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848902" cy="2857899"/>
          </a:xfrm>
        </p:spPr>
      </p:pic>
      <p:sp>
        <p:nvSpPr>
          <p:cNvPr id="8" name="설명선 2 7"/>
          <p:cNvSpPr/>
          <p:nvPr/>
        </p:nvSpPr>
        <p:spPr>
          <a:xfrm>
            <a:off x="1271752" y="3731172"/>
            <a:ext cx="4415350" cy="189187"/>
          </a:xfrm>
          <a:prstGeom prst="borderCallout2">
            <a:avLst>
              <a:gd name="adj1" fmla="val 18750"/>
              <a:gd name="adj2" fmla="val 99976"/>
              <a:gd name="adj3" fmla="val 24306"/>
              <a:gd name="adj4" fmla="val 110208"/>
              <a:gd name="adj5" fmla="val 90277"/>
              <a:gd name="adj6" fmla="val 11496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3963812"/>
            <a:ext cx="3935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0070C0"/>
                </a:solidFill>
              </a:rPr>
              <a:t>userDTO</a:t>
            </a:r>
            <a:r>
              <a:rPr lang="en-US" altLang="ko-KR" sz="1600" dirty="0">
                <a:solidFill>
                  <a:srgbClr val="0070C0"/>
                </a:solidFill>
              </a:rPr>
              <a:t>(25p</a:t>
            </a:r>
            <a:r>
              <a:rPr lang="ko-KR" altLang="en-US" sz="1600" dirty="0">
                <a:solidFill>
                  <a:srgbClr val="0070C0"/>
                </a:solidFill>
              </a:rPr>
              <a:t>에 설명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ko-KR" altLang="en-US" sz="1600" dirty="0">
                <a:solidFill>
                  <a:srgbClr val="0070C0"/>
                </a:solidFill>
              </a:rPr>
              <a:t>를 모델을 통해 </a:t>
            </a:r>
            <a:r>
              <a:rPr lang="en-US" altLang="ko-KR" sz="1600" dirty="0">
                <a:solidFill>
                  <a:srgbClr val="0070C0"/>
                </a:solidFill>
              </a:rPr>
              <a:t>add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-&gt; </a:t>
            </a:r>
            <a:r>
              <a:rPr lang="ko-KR" altLang="en-US" sz="1600" dirty="0" err="1">
                <a:solidFill>
                  <a:srgbClr val="0070C0"/>
                </a:solidFill>
              </a:rPr>
              <a:t>타임리프</a:t>
            </a:r>
            <a:r>
              <a:rPr lang="ko-KR" altLang="en-US" sz="1600" dirty="0">
                <a:solidFill>
                  <a:srgbClr val="0070C0"/>
                </a:solidFill>
              </a:rPr>
              <a:t> 활용을 위해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3248025" y="3638550"/>
            <a:ext cx="1038225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6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- </a:t>
            </a:r>
            <a:r>
              <a:rPr lang="en-US" altLang="ko-KR" sz="4000" b="1" dirty="0" err="1"/>
              <a:t>pwd</a:t>
            </a:r>
            <a:endParaRPr lang="ko-KR" altLang="en-US" sz="4000" b="1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845980" cy="4351338"/>
          </a:xfrm>
        </p:spPr>
      </p:pic>
      <p:sp>
        <p:nvSpPr>
          <p:cNvPr id="5" name="설명선 2 4"/>
          <p:cNvSpPr/>
          <p:nvPr/>
        </p:nvSpPr>
        <p:spPr>
          <a:xfrm>
            <a:off x="2695575" y="2181225"/>
            <a:ext cx="571500" cy="171450"/>
          </a:xfrm>
          <a:prstGeom prst="borderCallout2">
            <a:avLst>
              <a:gd name="adj1" fmla="val 2083"/>
              <a:gd name="adj2" fmla="val 85000"/>
              <a:gd name="adj3" fmla="val -81250"/>
              <a:gd name="adj4" fmla="val 118333"/>
              <a:gd name="adj5" fmla="val -87500"/>
              <a:gd name="adj6" fmla="val 21833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49467" y="1420808"/>
            <a:ext cx="5628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Validation </a:t>
            </a:r>
            <a:r>
              <a:rPr lang="ko-KR" altLang="en-US" sz="1100" dirty="0">
                <a:solidFill>
                  <a:srgbClr val="FF0000"/>
                </a:solidFill>
              </a:rPr>
              <a:t>의존성을 주입 받아 활용함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100" dirty="0" err="1">
                <a:solidFill>
                  <a:srgbClr val="FF0000"/>
                </a:solidFill>
              </a:rPr>
              <a:t>userDTO</a:t>
            </a:r>
            <a:r>
              <a:rPr lang="ko-KR" altLang="en-US" sz="1100" dirty="0">
                <a:solidFill>
                  <a:srgbClr val="FF0000"/>
                </a:solidFill>
              </a:rPr>
              <a:t>에 특정 </a:t>
            </a:r>
            <a:r>
              <a:rPr lang="en-US" altLang="ko-KR" sz="1100" dirty="0">
                <a:solidFill>
                  <a:srgbClr val="FF0000"/>
                </a:solidFill>
              </a:rPr>
              <a:t>validation</a:t>
            </a:r>
            <a:r>
              <a:rPr lang="ko-KR" altLang="en-US" sz="1100" dirty="0">
                <a:solidFill>
                  <a:srgbClr val="FF0000"/>
                </a:solidFill>
              </a:rPr>
              <a:t>을 </a:t>
            </a:r>
            <a:r>
              <a:rPr lang="ko-KR" altLang="en-US" sz="1100" dirty="0" err="1">
                <a:solidFill>
                  <a:srgbClr val="FF0000"/>
                </a:solidFill>
              </a:rPr>
              <a:t>걸어놓았고</a:t>
            </a:r>
            <a:r>
              <a:rPr lang="en-US" altLang="ko-KR" sz="1100" dirty="0">
                <a:solidFill>
                  <a:srgbClr val="FF0000"/>
                </a:solidFill>
              </a:rPr>
              <a:t>(25p), </a:t>
            </a:r>
            <a:r>
              <a:rPr lang="ko-KR" altLang="en-US" sz="1100" dirty="0">
                <a:solidFill>
                  <a:srgbClr val="FF0000"/>
                </a:solidFill>
              </a:rPr>
              <a:t>그 조건에 맞지 않으면 에러를 일으킴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html</a:t>
            </a:r>
            <a:r>
              <a:rPr lang="ko-KR" altLang="en-US" sz="1100" dirty="0">
                <a:solidFill>
                  <a:srgbClr val="FF0000"/>
                </a:solidFill>
              </a:rPr>
              <a:t>페이지에 에러를 불러올 수 있음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예시</a:t>
            </a:r>
            <a:r>
              <a:rPr lang="en-US" altLang="ko-KR" sz="1100" dirty="0">
                <a:solidFill>
                  <a:srgbClr val="FF0000"/>
                </a:solidFill>
              </a:rPr>
              <a:t>: 51p)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비밀번호 확인 등 여러 기능에 활용 가능</a:t>
            </a:r>
          </a:p>
        </p:txBody>
      </p:sp>
      <p:sp>
        <p:nvSpPr>
          <p:cNvPr id="9" name="설명선 2 8"/>
          <p:cNvSpPr/>
          <p:nvPr/>
        </p:nvSpPr>
        <p:spPr>
          <a:xfrm>
            <a:off x="4761190" y="2181225"/>
            <a:ext cx="1115735" cy="171450"/>
          </a:xfrm>
          <a:prstGeom prst="borderCallout2">
            <a:avLst>
              <a:gd name="adj1" fmla="val 96528"/>
              <a:gd name="adj2" fmla="val 99233"/>
              <a:gd name="adj3" fmla="val 107639"/>
              <a:gd name="adj4" fmla="val 291518"/>
              <a:gd name="adj5" fmla="val 268055"/>
              <a:gd name="adj6" fmla="val 344326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541305" y="2352675"/>
            <a:ext cx="3555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Validation</a:t>
            </a:r>
            <a:r>
              <a:rPr lang="ko-KR" altLang="en-US" sz="1200" dirty="0">
                <a:solidFill>
                  <a:srgbClr val="0070C0"/>
                </a:solidFill>
              </a:rPr>
              <a:t>을 통한 에러를 받아오기 위함</a:t>
            </a:r>
            <a:r>
              <a:rPr lang="en-US" altLang="ko-KR" sz="1200" dirty="0">
                <a:solidFill>
                  <a:srgbClr val="0070C0"/>
                </a:solidFill>
              </a:rPr>
              <a:t>(</a:t>
            </a:r>
            <a:r>
              <a:rPr lang="ko-KR" altLang="en-US" sz="1200" dirty="0">
                <a:solidFill>
                  <a:srgbClr val="0070C0"/>
                </a:solidFill>
              </a:rPr>
              <a:t>한 쌍</a:t>
            </a:r>
            <a:r>
              <a:rPr lang="en-US" altLang="ko-KR" sz="1200" dirty="0">
                <a:solidFill>
                  <a:srgbClr val="0070C0"/>
                </a:solidFill>
              </a:rPr>
              <a:t>),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인수 순서가 중요함</a:t>
            </a:r>
            <a:r>
              <a:rPr lang="en-US" altLang="ko-KR" sz="1200" dirty="0">
                <a:solidFill>
                  <a:srgbClr val="0070C0"/>
                </a:solidFill>
              </a:rPr>
              <a:t>! Validation </a:t>
            </a:r>
            <a:r>
              <a:rPr lang="ko-KR" altLang="en-US" sz="1200" dirty="0">
                <a:solidFill>
                  <a:srgbClr val="0070C0"/>
                </a:solidFill>
              </a:rPr>
              <a:t>뒤로 바로 붙이기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sp>
        <p:nvSpPr>
          <p:cNvPr id="11" name="오른쪽 대괄호 10"/>
          <p:cNvSpPr/>
          <p:nvPr/>
        </p:nvSpPr>
        <p:spPr>
          <a:xfrm>
            <a:off x="5388651" y="2746287"/>
            <a:ext cx="45719" cy="1619250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451052" y="2968713"/>
            <a:ext cx="6848350" cy="144655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FFC000"/>
                </a:solidFill>
              </a:rPr>
              <a:t>userDTO</a:t>
            </a:r>
            <a:r>
              <a:rPr lang="en-US" altLang="ko-KR" sz="1100" dirty="0">
                <a:solidFill>
                  <a:srgbClr val="FFC000"/>
                </a:solidFill>
              </a:rPr>
              <a:t>(25p)</a:t>
            </a:r>
            <a:r>
              <a:rPr lang="ko-KR" altLang="en-US" sz="1100" dirty="0">
                <a:solidFill>
                  <a:srgbClr val="FFC000"/>
                </a:solidFill>
              </a:rPr>
              <a:t>에서</a:t>
            </a:r>
            <a:endParaRPr lang="en-US" altLang="ko-KR" sz="1100" dirty="0">
              <a:solidFill>
                <a:srgbClr val="FFC000"/>
              </a:solidFill>
            </a:endParaRPr>
          </a:p>
          <a:p>
            <a:r>
              <a:rPr lang="en-US" altLang="ko-KR" sz="1100" dirty="0">
                <a:solidFill>
                  <a:srgbClr val="FFC000"/>
                </a:solidFill>
              </a:rPr>
              <a:t>Birth</a:t>
            </a:r>
            <a:r>
              <a:rPr lang="ko-KR" altLang="en-US" sz="1100" dirty="0">
                <a:solidFill>
                  <a:srgbClr val="FFC000"/>
                </a:solidFill>
              </a:rPr>
              <a:t>의 형태가 현재 </a:t>
            </a:r>
            <a:r>
              <a:rPr lang="en-US" altLang="ko-KR" sz="1100" dirty="0">
                <a:solidFill>
                  <a:srgbClr val="FFC000"/>
                </a:solidFill>
              </a:rPr>
              <a:t>date</a:t>
            </a:r>
            <a:r>
              <a:rPr lang="ko-KR" altLang="en-US" sz="1100" dirty="0">
                <a:solidFill>
                  <a:srgbClr val="FFC000"/>
                </a:solidFill>
              </a:rPr>
              <a:t>로 되어 있는데</a:t>
            </a:r>
            <a:r>
              <a:rPr lang="en-US" altLang="ko-KR" sz="1100" dirty="0">
                <a:solidFill>
                  <a:srgbClr val="FFC000"/>
                </a:solidFill>
              </a:rPr>
              <a:t>, </a:t>
            </a:r>
            <a:r>
              <a:rPr lang="ko-KR" altLang="en-US" sz="1100" dirty="0">
                <a:solidFill>
                  <a:srgbClr val="FFC000"/>
                </a:solidFill>
              </a:rPr>
              <a:t>선택을 안 하고 이전 버튼으로 넘기면 </a:t>
            </a:r>
            <a:r>
              <a:rPr lang="en-US" altLang="ko-KR" sz="1100" dirty="0">
                <a:solidFill>
                  <a:srgbClr val="FFC000"/>
                </a:solidFill>
              </a:rPr>
              <a:t>string </a:t>
            </a:r>
            <a:r>
              <a:rPr lang="ko-KR" altLang="en-US" sz="1100" dirty="0">
                <a:solidFill>
                  <a:srgbClr val="FFC000"/>
                </a:solidFill>
              </a:rPr>
              <a:t>형태가 됨</a:t>
            </a:r>
            <a:endParaRPr lang="en-US" altLang="ko-KR" sz="1100" dirty="0">
              <a:solidFill>
                <a:srgbClr val="FFC000"/>
              </a:solidFill>
            </a:endParaRPr>
          </a:p>
          <a:p>
            <a:r>
              <a:rPr lang="en-US" altLang="ko-KR" sz="1100" dirty="0">
                <a:solidFill>
                  <a:srgbClr val="FFC000"/>
                </a:solidFill>
              </a:rPr>
              <a:t>(“</a:t>
            </a:r>
            <a:r>
              <a:rPr lang="ko-KR" altLang="en-US" sz="1100" dirty="0">
                <a:solidFill>
                  <a:srgbClr val="FFC000"/>
                </a:solidFill>
              </a:rPr>
              <a:t>년</a:t>
            </a:r>
            <a:r>
              <a:rPr lang="en-US" altLang="ko-KR" sz="1100" dirty="0">
                <a:solidFill>
                  <a:srgbClr val="FFC000"/>
                </a:solidFill>
              </a:rPr>
              <a:t>-</a:t>
            </a:r>
            <a:r>
              <a:rPr lang="ko-KR" altLang="en-US" sz="1100" dirty="0">
                <a:solidFill>
                  <a:srgbClr val="FFC000"/>
                </a:solidFill>
              </a:rPr>
              <a:t>월</a:t>
            </a:r>
            <a:r>
              <a:rPr lang="en-US" altLang="ko-KR" sz="1100" dirty="0">
                <a:solidFill>
                  <a:srgbClr val="FFC000"/>
                </a:solidFill>
              </a:rPr>
              <a:t>-</a:t>
            </a:r>
            <a:r>
              <a:rPr lang="ko-KR" altLang="en-US" sz="1100" dirty="0">
                <a:solidFill>
                  <a:srgbClr val="FFC000"/>
                </a:solidFill>
              </a:rPr>
              <a:t>일</a:t>
            </a:r>
            <a:r>
              <a:rPr lang="en-US" altLang="ko-KR" sz="1100" dirty="0">
                <a:solidFill>
                  <a:srgbClr val="FFC000"/>
                </a:solidFill>
              </a:rPr>
              <a:t>“</a:t>
            </a:r>
            <a:r>
              <a:rPr lang="ko-KR" altLang="en-US" sz="1100" dirty="0">
                <a:solidFill>
                  <a:srgbClr val="FFC000"/>
                </a:solidFill>
              </a:rPr>
              <a:t>로</a:t>
            </a:r>
            <a:r>
              <a:rPr lang="en-US" altLang="ko-KR" sz="1100" dirty="0">
                <a:solidFill>
                  <a:srgbClr val="FFC000"/>
                </a:solidFill>
              </a:rPr>
              <a:t> </a:t>
            </a:r>
            <a:r>
              <a:rPr lang="ko-KR" altLang="en-US" sz="1100" dirty="0">
                <a:solidFill>
                  <a:srgbClr val="FFC000"/>
                </a:solidFill>
              </a:rPr>
              <a:t>넘어가는 듯</a:t>
            </a:r>
            <a:r>
              <a:rPr lang="en-US" altLang="ko-KR" sz="1100" dirty="0">
                <a:solidFill>
                  <a:srgbClr val="FFC000"/>
                </a:solidFill>
              </a:rPr>
              <a:t>)</a:t>
            </a:r>
          </a:p>
          <a:p>
            <a:r>
              <a:rPr lang="ko-KR" altLang="en-US" sz="1100" dirty="0">
                <a:solidFill>
                  <a:srgbClr val="FFC000"/>
                </a:solidFill>
              </a:rPr>
              <a:t>이 경우 형태가 맞지않아 </a:t>
            </a:r>
            <a:r>
              <a:rPr lang="en-US" altLang="ko-KR" sz="1100" dirty="0">
                <a:solidFill>
                  <a:srgbClr val="FFC000"/>
                </a:solidFill>
              </a:rPr>
              <a:t>validation</a:t>
            </a:r>
            <a:r>
              <a:rPr lang="ko-KR" altLang="en-US" sz="1100" dirty="0">
                <a:solidFill>
                  <a:srgbClr val="FFC000"/>
                </a:solidFill>
              </a:rPr>
              <a:t>이 적용돼 오류가 남</a:t>
            </a:r>
            <a:endParaRPr lang="en-US" altLang="ko-KR" sz="1100" dirty="0">
              <a:solidFill>
                <a:srgbClr val="FFC000"/>
              </a:solidFill>
            </a:endParaRPr>
          </a:p>
          <a:p>
            <a:endParaRPr lang="en-US" altLang="ko-KR" sz="1100" dirty="0">
              <a:solidFill>
                <a:srgbClr val="FFC000"/>
              </a:solidFill>
            </a:endParaRPr>
          </a:p>
          <a:p>
            <a:r>
              <a:rPr lang="ko-KR" altLang="en-US" sz="1100" dirty="0">
                <a:solidFill>
                  <a:srgbClr val="FFC000"/>
                </a:solidFill>
              </a:rPr>
              <a:t>이를 해결하기위해 </a:t>
            </a:r>
            <a:r>
              <a:rPr lang="en-US" altLang="ko-KR" sz="1100" dirty="0">
                <a:solidFill>
                  <a:srgbClr val="FFC000"/>
                </a:solidFill>
              </a:rPr>
              <a:t>birth</a:t>
            </a:r>
            <a:r>
              <a:rPr lang="ko-KR" altLang="en-US" sz="1100" dirty="0">
                <a:solidFill>
                  <a:srgbClr val="FFC000"/>
                </a:solidFill>
              </a:rPr>
              <a:t>를 </a:t>
            </a:r>
            <a:r>
              <a:rPr lang="en-US" altLang="ko-KR" sz="1100" dirty="0">
                <a:solidFill>
                  <a:srgbClr val="FFC000"/>
                </a:solidFill>
              </a:rPr>
              <a:t>null</a:t>
            </a:r>
            <a:r>
              <a:rPr lang="ko-KR" altLang="en-US" sz="1100" dirty="0">
                <a:solidFill>
                  <a:srgbClr val="FFC000"/>
                </a:solidFill>
              </a:rPr>
              <a:t>로 </a:t>
            </a:r>
            <a:r>
              <a:rPr lang="ko-KR" altLang="en-US" sz="1100" dirty="0" err="1">
                <a:solidFill>
                  <a:srgbClr val="FFC000"/>
                </a:solidFill>
              </a:rPr>
              <a:t>초기화시킴</a:t>
            </a:r>
            <a:r>
              <a:rPr lang="ko-KR" altLang="en-US" sz="1100" dirty="0">
                <a:solidFill>
                  <a:srgbClr val="FFC000"/>
                </a:solidFill>
              </a:rPr>
              <a:t> </a:t>
            </a:r>
            <a:endParaRPr lang="en-US" altLang="ko-KR" sz="1100" dirty="0">
              <a:solidFill>
                <a:srgbClr val="FFC000"/>
              </a:solidFill>
            </a:endParaRPr>
          </a:p>
          <a:p>
            <a:r>
              <a:rPr lang="en-US" altLang="ko-KR" sz="1100" dirty="0">
                <a:solidFill>
                  <a:srgbClr val="FFC000"/>
                </a:solidFill>
              </a:rPr>
              <a:t>-&gt; if(</a:t>
            </a:r>
            <a:r>
              <a:rPr lang="en-US" altLang="ko-KR" sz="1100" dirty="0" err="1">
                <a:solidFill>
                  <a:srgbClr val="FFC000"/>
                </a:solidFill>
              </a:rPr>
              <a:t>bindingresult.hasFieldErrors</a:t>
            </a:r>
            <a:r>
              <a:rPr lang="en-US" altLang="ko-KR" sz="1100" dirty="0">
                <a:solidFill>
                  <a:srgbClr val="FFC000"/>
                </a:solidFill>
              </a:rPr>
              <a:t>)</a:t>
            </a:r>
            <a:r>
              <a:rPr lang="ko-KR" altLang="en-US" sz="1100" dirty="0">
                <a:solidFill>
                  <a:srgbClr val="FFC000"/>
                </a:solidFill>
              </a:rPr>
              <a:t>를 통하지 않고 그냥 초기화하면 에러 계속 발생</a:t>
            </a:r>
            <a:r>
              <a:rPr lang="en-US" altLang="ko-KR" sz="1100" dirty="0">
                <a:solidFill>
                  <a:srgbClr val="FFC000"/>
                </a:solidFill>
              </a:rPr>
              <a:t>, </a:t>
            </a:r>
            <a:r>
              <a:rPr lang="ko-KR" altLang="en-US" sz="1100" dirty="0">
                <a:solidFill>
                  <a:srgbClr val="FFC000"/>
                </a:solidFill>
              </a:rPr>
              <a:t>꼭 저 형태로 해줘야 함</a:t>
            </a:r>
            <a:endParaRPr lang="en-US" altLang="ko-KR" sz="1100" dirty="0">
              <a:solidFill>
                <a:srgbClr val="FFC000"/>
              </a:solidFill>
            </a:endParaRPr>
          </a:p>
          <a:p>
            <a:r>
              <a:rPr lang="en-US" altLang="ko-KR" sz="1100" dirty="0">
                <a:solidFill>
                  <a:srgbClr val="FFC000"/>
                </a:solidFill>
              </a:rPr>
              <a:t>+ </a:t>
            </a:r>
            <a:r>
              <a:rPr lang="ko-KR" altLang="en-US" sz="1100" dirty="0">
                <a:solidFill>
                  <a:srgbClr val="FFC000"/>
                </a:solidFill>
              </a:rPr>
              <a:t>아래에 이전 정보 일부 초기화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857500" y="5153025"/>
            <a:ext cx="5591175" cy="190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93420" y="4417755"/>
            <a:ext cx="3340979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이 페이지부터가 실질적인 가입 시작이기 때문에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이 </a:t>
            </a:r>
            <a:r>
              <a:rPr lang="ko-KR" altLang="en-US" sz="1100" dirty="0" err="1">
                <a:solidFill>
                  <a:srgbClr val="0070C0"/>
                </a:solidFill>
              </a:rPr>
              <a:t>페이지까지만</a:t>
            </a:r>
            <a:r>
              <a:rPr lang="ko-KR" altLang="en-US" sz="1100" dirty="0">
                <a:solidFill>
                  <a:srgbClr val="0070C0"/>
                </a:solidFill>
              </a:rPr>
              <a:t> </a:t>
            </a:r>
            <a:r>
              <a:rPr lang="en-US" altLang="ko-KR" sz="1100" dirty="0">
                <a:solidFill>
                  <a:srgbClr val="0070C0"/>
                </a:solidFill>
              </a:rPr>
              <a:t>get </a:t>
            </a:r>
            <a:r>
              <a:rPr lang="ko-KR" altLang="en-US" sz="1100" dirty="0">
                <a:solidFill>
                  <a:srgbClr val="0070C0"/>
                </a:solidFill>
              </a:rPr>
              <a:t>매핑 가능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이메일이 여기서도 수정 가능하기 때문에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이 페이지부터 </a:t>
            </a:r>
            <a:r>
              <a:rPr lang="en-US" altLang="ko-KR" sz="1100" dirty="0" err="1">
                <a:solidFill>
                  <a:srgbClr val="0070C0"/>
                </a:solidFill>
              </a:rPr>
              <a:t>db</a:t>
            </a:r>
            <a:r>
              <a:rPr lang="ko-KR" altLang="en-US" sz="1100" dirty="0">
                <a:solidFill>
                  <a:srgbClr val="0070C0"/>
                </a:solidFill>
              </a:rPr>
              <a:t>에 들어갈 항목이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r>
              <a:rPr lang="ko-KR" altLang="en-US" sz="1100" dirty="0">
                <a:solidFill>
                  <a:srgbClr val="0070C0"/>
                </a:solidFill>
              </a:rPr>
              <a:t>영향을 받음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</a:p>
          <a:p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-&gt; </a:t>
            </a:r>
            <a:r>
              <a:rPr lang="ko-KR" altLang="en-US" sz="1100" dirty="0">
                <a:solidFill>
                  <a:srgbClr val="0070C0"/>
                </a:solidFill>
              </a:rPr>
              <a:t>이후 페이지는 </a:t>
            </a:r>
            <a:r>
              <a:rPr lang="en-US" altLang="ko-KR" sz="1100" dirty="0">
                <a:solidFill>
                  <a:srgbClr val="0070C0"/>
                </a:solidFill>
              </a:rPr>
              <a:t>get </a:t>
            </a:r>
            <a:r>
              <a:rPr lang="ko-KR" altLang="en-US" sz="1100" dirty="0">
                <a:solidFill>
                  <a:srgbClr val="0070C0"/>
                </a:solidFill>
              </a:rPr>
              <a:t>매핑을 두면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사용자가 주소를 치고 중간에 들어올 수 있음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즉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 err="1">
                <a:solidFill>
                  <a:srgbClr val="0070C0"/>
                </a:solidFill>
              </a:rPr>
              <a:t>디비</a:t>
            </a:r>
            <a:r>
              <a:rPr lang="ko-KR" altLang="en-US" sz="1100" dirty="0">
                <a:solidFill>
                  <a:srgbClr val="0070C0"/>
                </a:solidFill>
              </a:rPr>
              <a:t> 엉킴 </a:t>
            </a:r>
            <a:r>
              <a:rPr lang="en-US" altLang="ko-KR" sz="1100" dirty="0">
                <a:solidFill>
                  <a:srgbClr val="0070C0"/>
                </a:solidFill>
              </a:rPr>
              <a:t>or </a:t>
            </a:r>
            <a:r>
              <a:rPr lang="ko-KR" altLang="en-US" sz="1100" dirty="0">
                <a:solidFill>
                  <a:srgbClr val="0070C0"/>
                </a:solidFill>
              </a:rPr>
              <a:t>정보 덜 들어감</a:t>
            </a:r>
            <a:r>
              <a:rPr lang="en-US" altLang="ko-KR" sz="1100" dirty="0">
                <a:solidFill>
                  <a:srgbClr val="0070C0"/>
                </a:solidFill>
              </a:rPr>
              <a:t>),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아예 </a:t>
            </a:r>
            <a:r>
              <a:rPr lang="en-US" altLang="ko-KR" sz="1100" dirty="0">
                <a:solidFill>
                  <a:srgbClr val="0070C0"/>
                </a:solidFill>
              </a:rPr>
              <a:t>get </a:t>
            </a:r>
            <a:r>
              <a:rPr lang="ko-KR" altLang="en-US" sz="1100" dirty="0">
                <a:solidFill>
                  <a:srgbClr val="0070C0"/>
                </a:solidFill>
              </a:rPr>
              <a:t>매핑을 만들지 않아 사전에 방지함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-&gt; </a:t>
            </a:r>
            <a:r>
              <a:rPr lang="ko-KR" altLang="en-US" sz="1100" dirty="0">
                <a:solidFill>
                  <a:srgbClr val="0070C0"/>
                </a:solidFill>
              </a:rPr>
              <a:t>이전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다음 버튼 모두 </a:t>
            </a:r>
            <a:r>
              <a:rPr lang="en-US" altLang="ko-KR" sz="1100" dirty="0">
                <a:solidFill>
                  <a:srgbClr val="0070C0"/>
                </a:solidFill>
              </a:rPr>
              <a:t>post </a:t>
            </a:r>
            <a:r>
              <a:rPr lang="ko-KR" altLang="en-US" sz="1100" dirty="0">
                <a:solidFill>
                  <a:srgbClr val="0070C0"/>
                </a:solidFill>
              </a:rPr>
              <a:t>매핑을 이용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어차피 </a:t>
            </a:r>
            <a:r>
              <a:rPr lang="ko-KR" altLang="en-US" sz="1100" dirty="0" err="1">
                <a:solidFill>
                  <a:srgbClr val="0070C0"/>
                </a:solidFill>
              </a:rPr>
              <a:t>타임리프로</a:t>
            </a:r>
            <a:r>
              <a:rPr lang="ko-KR" altLang="en-US" sz="1100" dirty="0">
                <a:solidFill>
                  <a:srgbClr val="0070C0"/>
                </a:solidFill>
              </a:rPr>
              <a:t> 정보를 주고 받아야하기 때문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83" y="914851"/>
            <a:ext cx="3555471" cy="6395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8" name="직선 연결선 17"/>
          <p:cNvCxnSpPr/>
          <p:nvPr/>
        </p:nvCxnSpPr>
        <p:spPr>
          <a:xfrm>
            <a:off x="2695575" y="5410200"/>
            <a:ext cx="5381625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59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- info</a:t>
            </a:r>
            <a:endParaRPr lang="ko-KR" altLang="en-US" sz="4000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412586" cy="4351338"/>
          </a:xfrm>
        </p:spPr>
      </p:pic>
      <p:sp>
        <p:nvSpPr>
          <p:cNvPr id="6" name="설명선 2 5"/>
          <p:cNvSpPr/>
          <p:nvPr/>
        </p:nvSpPr>
        <p:spPr>
          <a:xfrm>
            <a:off x="3171825" y="3095625"/>
            <a:ext cx="962025" cy="123825"/>
          </a:xfrm>
          <a:prstGeom prst="borderCallout2">
            <a:avLst>
              <a:gd name="adj1" fmla="val 103365"/>
              <a:gd name="adj2" fmla="val 80776"/>
              <a:gd name="adj3" fmla="val 218750"/>
              <a:gd name="adj4" fmla="val 115016"/>
              <a:gd name="adj5" fmla="val 227885"/>
              <a:gd name="adj6" fmla="val 257293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86425" y="3238500"/>
            <a:ext cx="4820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해당 함수를 통해 에러를 임의로 생성할 수 있음</a:t>
            </a:r>
            <a:r>
              <a:rPr lang="en-US" altLang="ko-KR" sz="12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70C0"/>
                </a:solidFill>
              </a:rPr>
              <a:t>인수</a:t>
            </a:r>
            <a:r>
              <a:rPr lang="ko-KR" altLang="en-US" sz="1200" dirty="0">
                <a:solidFill>
                  <a:srgbClr val="0070C0"/>
                </a:solidFill>
              </a:rPr>
              <a:t>는 순서대로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오류 필드 이름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오류 이름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임의로</a:t>
            </a:r>
            <a:r>
              <a:rPr lang="en-US" altLang="ko-KR" sz="1200" b="1" dirty="0">
                <a:solidFill>
                  <a:srgbClr val="0070C0"/>
                </a:solidFill>
              </a:rPr>
              <a:t>), </a:t>
            </a:r>
            <a:r>
              <a:rPr lang="ko-KR" altLang="en-US" sz="1200" b="1" dirty="0">
                <a:solidFill>
                  <a:srgbClr val="0070C0"/>
                </a:solidFill>
              </a:rPr>
              <a:t>오류 메시지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ko-KR" altLang="en-US" sz="1200" dirty="0">
                <a:solidFill>
                  <a:srgbClr val="0070C0"/>
                </a:solidFill>
              </a:rPr>
              <a:t>임</a:t>
            </a:r>
          </a:p>
        </p:txBody>
      </p:sp>
      <p:sp>
        <p:nvSpPr>
          <p:cNvPr id="10" name="오른쪽 대괄호 9"/>
          <p:cNvSpPr/>
          <p:nvPr/>
        </p:nvSpPr>
        <p:spPr>
          <a:xfrm flipH="1">
            <a:off x="1403894" y="3594597"/>
            <a:ext cx="177255" cy="586878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2085" y="3587954"/>
            <a:ext cx="12218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0070C0"/>
                </a:solidFill>
              </a:rPr>
              <a:t>비밀번호 자릿수</a:t>
            </a:r>
            <a:endParaRPr lang="en-US" altLang="ko-KR" sz="1100" b="1" dirty="0">
              <a:solidFill>
                <a:srgbClr val="0070C0"/>
              </a:solidFill>
            </a:endParaRPr>
          </a:p>
          <a:p>
            <a:r>
              <a:rPr lang="ko-KR" altLang="en-US" sz="1100" b="1" dirty="0">
                <a:solidFill>
                  <a:srgbClr val="0070C0"/>
                </a:solidFill>
              </a:rPr>
              <a:t>고치고 싶을 때</a:t>
            </a:r>
            <a:endParaRPr lang="en-US" altLang="ko-KR" sz="1100" b="1" dirty="0">
              <a:solidFill>
                <a:srgbClr val="0070C0"/>
              </a:solidFill>
            </a:endParaRPr>
          </a:p>
          <a:p>
            <a:r>
              <a:rPr lang="ko-KR" altLang="en-US" sz="1100" b="1" dirty="0">
                <a:solidFill>
                  <a:srgbClr val="0070C0"/>
                </a:solidFill>
              </a:rPr>
              <a:t>고칠 부분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924175" y="2257425"/>
            <a:ext cx="5448300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15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- like</a:t>
            </a:r>
            <a:endParaRPr lang="ko-KR" altLang="en-US" sz="4000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8821"/>
            <a:ext cx="8754697" cy="3724795"/>
          </a:xfrm>
        </p:spPr>
      </p:pic>
      <p:cxnSp>
        <p:nvCxnSpPr>
          <p:cNvPr id="9" name="직선 연결선 8"/>
          <p:cNvCxnSpPr/>
          <p:nvPr/>
        </p:nvCxnSpPr>
        <p:spPr>
          <a:xfrm flipV="1">
            <a:off x="3105150" y="2095500"/>
            <a:ext cx="61055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대괄호 11"/>
          <p:cNvSpPr/>
          <p:nvPr/>
        </p:nvSpPr>
        <p:spPr>
          <a:xfrm>
            <a:off x="8743950" y="2495550"/>
            <a:ext cx="600075" cy="1638300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668972" y="4268020"/>
            <a:ext cx="324960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에러 메시지 지정</a:t>
            </a:r>
            <a:r>
              <a:rPr lang="en-US" altLang="ko-KR" sz="1100" dirty="0">
                <a:solidFill>
                  <a:srgbClr val="FF0000"/>
                </a:solidFill>
              </a:rPr>
              <a:t>,</a:t>
            </a: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Birth </a:t>
            </a:r>
            <a:r>
              <a:rPr lang="ko-KR" altLang="en-US" sz="1100" dirty="0">
                <a:solidFill>
                  <a:srgbClr val="FF0000"/>
                </a:solidFill>
              </a:rPr>
              <a:t>부분은 기본 에러 메시지 때문에 지정해도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기본 에러 메시지가 먼저 출력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지정이 의미 없음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-&gt; html </a:t>
            </a:r>
            <a:r>
              <a:rPr lang="ko-KR" altLang="en-US" sz="1100" dirty="0">
                <a:solidFill>
                  <a:srgbClr val="FF0000"/>
                </a:solidFill>
              </a:rPr>
              <a:t>페이지에서 제어</a:t>
            </a:r>
            <a:r>
              <a:rPr lang="en-US" altLang="ko-KR" sz="1100" dirty="0">
                <a:solidFill>
                  <a:srgbClr val="FF0000"/>
                </a:solidFill>
              </a:rPr>
              <a:t>(56p)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101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- hate</a:t>
            </a:r>
            <a:endParaRPr lang="ko-KR" altLang="en-US" sz="4000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477639" cy="1305107"/>
          </a:xfrm>
        </p:spPr>
      </p:pic>
      <p:cxnSp>
        <p:nvCxnSpPr>
          <p:cNvPr id="7" name="직선 연결선 6"/>
          <p:cNvCxnSpPr/>
          <p:nvPr/>
        </p:nvCxnSpPr>
        <p:spPr>
          <a:xfrm>
            <a:off x="3095625" y="2343241"/>
            <a:ext cx="26193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00" y="3152775"/>
            <a:ext cx="911345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만약 선호 장르와 </a:t>
            </a:r>
            <a:r>
              <a:rPr lang="ko-KR" altLang="en-US" dirty="0" err="1">
                <a:solidFill>
                  <a:srgbClr val="0070C0"/>
                </a:solidFill>
              </a:rPr>
              <a:t>비선호</a:t>
            </a:r>
            <a:r>
              <a:rPr lang="ko-KR" altLang="en-US" dirty="0">
                <a:solidFill>
                  <a:srgbClr val="0070C0"/>
                </a:solidFill>
              </a:rPr>
              <a:t> 장르가 필수 선택이라면 이 부분 제어도 추가로 필요함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선호 장르는 이 부분에서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 err="1">
                <a:solidFill>
                  <a:srgbClr val="0070C0"/>
                </a:solidFill>
              </a:rPr>
              <a:t>비선호</a:t>
            </a:r>
            <a:r>
              <a:rPr lang="ko-KR" altLang="en-US" dirty="0">
                <a:solidFill>
                  <a:srgbClr val="0070C0"/>
                </a:solidFill>
              </a:rPr>
              <a:t> 장르는 다음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en-US" altLang="ko-KR" dirty="0" err="1">
                <a:solidFill>
                  <a:srgbClr val="0070C0"/>
                </a:solidFill>
              </a:rPr>
              <a:t>join_end</a:t>
            </a:r>
            <a:r>
              <a:rPr lang="en-US" altLang="ko-KR" dirty="0">
                <a:solidFill>
                  <a:srgbClr val="0070C0"/>
                </a:solidFill>
              </a:rPr>
              <a:t>) </a:t>
            </a:r>
            <a:r>
              <a:rPr lang="ko-KR" altLang="en-US" dirty="0">
                <a:solidFill>
                  <a:srgbClr val="0070C0"/>
                </a:solidFill>
              </a:rPr>
              <a:t>부분에서 제어해야 함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필수가 아니라고 가정하고 짠 컨트롤러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b="1" dirty="0">
                <a:solidFill>
                  <a:srgbClr val="0070C0"/>
                </a:solidFill>
              </a:rPr>
              <a:t>필수라면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userDTO.getUserLike</a:t>
            </a:r>
            <a:r>
              <a:rPr lang="en-US" altLang="ko-KR" dirty="0">
                <a:solidFill>
                  <a:srgbClr val="0070C0"/>
                </a:solidFill>
              </a:rPr>
              <a:t>()</a:t>
            </a:r>
            <a:r>
              <a:rPr lang="ko-KR" altLang="en-US" dirty="0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null</a:t>
            </a:r>
            <a:r>
              <a:rPr lang="ko-KR" altLang="en-US" dirty="0">
                <a:solidFill>
                  <a:srgbClr val="0070C0"/>
                </a:solidFill>
              </a:rPr>
              <a:t>일 경우 에러를 임의로 추가해서 이전 화면을 호출하면 됨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-&gt; </a:t>
            </a:r>
            <a:r>
              <a:rPr lang="ko-KR" altLang="en-US" dirty="0">
                <a:solidFill>
                  <a:srgbClr val="0070C0"/>
                </a:solidFill>
              </a:rPr>
              <a:t>자세한 과정은 </a:t>
            </a:r>
            <a:r>
              <a:rPr lang="en-US" altLang="ko-KR" dirty="0" err="1">
                <a:solidFill>
                  <a:srgbClr val="0070C0"/>
                </a:solidFill>
              </a:rPr>
              <a:t>join_like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en-US" altLang="ko-KR" dirty="0" err="1">
                <a:solidFill>
                  <a:srgbClr val="0070C0"/>
                </a:solidFill>
              </a:rPr>
              <a:t>join_info</a:t>
            </a:r>
            <a:r>
              <a:rPr lang="ko-KR" altLang="en-US" dirty="0">
                <a:solidFill>
                  <a:srgbClr val="0070C0"/>
                </a:solidFill>
              </a:rPr>
              <a:t>를 참고하면 됨</a:t>
            </a:r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참고로 계속 활용한 위 방법은 작동은 잘 되지만 페이지 주소가 화면과 맞지 않게 됨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(ex. </a:t>
            </a:r>
            <a:r>
              <a:rPr lang="en-US" altLang="ko-KR" dirty="0" err="1">
                <a:solidFill>
                  <a:srgbClr val="0070C0"/>
                </a:solidFill>
              </a:rPr>
              <a:t>Join_pwd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화면이 나오고 있지만 주소는 </a:t>
            </a:r>
            <a:r>
              <a:rPr lang="en-US" altLang="ko-KR" dirty="0">
                <a:solidFill>
                  <a:srgbClr val="0070C0"/>
                </a:solidFill>
              </a:rPr>
              <a:t>localhost:8080/</a:t>
            </a:r>
            <a:r>
              <a:rPr lang="en-US" altLang="ko-KR" dirty="0" err="1">
                <a:solidFill>
                  <a:srgbClr val="0070C0"/>
                </a:solidFill>
              </a:rPr>
              <a:t>join_info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다른 방법이 있다면 </a:t>
            </a:r>
            <a:r>
              <a:rPr lang="ko-KR" altLang="en-US" dirty="0" err="1">
                <a:solidFill>
                  <a:srgbClr val="0070C0"/>
                </a:solidFill>
              </a:rPr>
              <a:t>알려주세여</a:t>
            </a:r>
            <a:r>
              <a:rPr lang="ko-KR" altLang="en-US" dirty="0">
                <a:solidFill>
                  <a:srgbClr val="0070C0"/>
                </a:solidFill>
              </a:rPr>
              <a:t> 저는 못 </a:t>
            </a:r>
            <a:r>
              <a:rPr lang="ko-KR" altLang="en-US" dirty="0" err="1">
                <a:solidFill>
                  <a:srgbClr val="0070C0"/>
                </a:solidFill>
              </a:rPr>
              <a:t>찾았어요ㅠ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1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7563"/>
          </a:xfrm>
        </p:spPr>
        <p:txBody>
          <a:bodyPr>
            <a:normAutofit/>
          </a:bodyPr>
          <a:lstStyle/>
          <a:p>
            <a:r>
              <a:rPr lang="ko-KR" altLang="en-US" sz="2000" b="1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A059D-F44A-B2AD-4016-9526C9203117}"/>
              </a:ext>
            </a:extLst>
          </p:cNvPr>
          <p:cNvSpPr txBox="1"/>
          <p:nvPr/>
        </p:nvSpPr>
        <p:spPr>
          <a:xfrm>
            <a:off x="712721" y="472326"/>
            <a:ext cx="536046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사용환경 </a:t>
            </a:r>
            <a:r>
              <a:rPr lang="en-US" altLang="ko-KR" dirty="0"/>
              <a:t>- 3 ~ 4</a:t>
            </a:r>
          </a:p>
          <a:p>
            <a:endParaRPr lang="en-US" altLang="ko-KR" dirty="0"/>
          </a:p>
          <a:p>
            <a:r>
              <a:rPr lang="ko-KR" altLang="en-US" dirty="0"/>
              <a:t>프로젝트 파일 </a:t>
            </a:r>
            <a:r>
              <a:rPr lang="en-US" altLang="ko-KR" dirty="0"/>
              <a:t>- 5 ~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구성 설명 </a:t>
            </a:r>
            <a:r>
              <a:rPr lang="en-US" altLang="ko-KR" dirty="0"/>
              <a:t>- 6 ~ 11</a:t>
            </a:r>
          </a:p>
          <a:p>
            <a:endParaRPr lang="en-US" altLang="ko-KR" dirty="0"/>
          </a:p>
          <a:p>
            <a:r>
              <a:rPr lang="en-US" altLang="ko-KR" dirty="0"/>
              <a:t>   java - 12 ~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컨트롤러 </a:t>
            </a:r>
            <a:r>
              <a:rPr lang="en-US" altLang="ko-KR" dirty="0"/>
              <a:t>- 13 ~ 21</a:t>
            </a:r>
          </a:p>
          <a:p>
            <a:r>
              <a:rPr lang="en-US" altLang="ko-KR" dirty="0"/>
              <a:t>         main, join - 15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pwd</a:t>
            </a:r>
            <a:r>
              <a:rPr lang="en-US" altLang="ko-KR" dirty="0"/>
              <a:t> - 16</a:t>
            </a:r>
          </a:p>
          <a:p>
            <a:r>
              <a:rPr lang="en-US" altLang="ko-KR" dirty="0"/>
              <a:t>         info - 17</a:t>
            </a:r>
          </a:p>
          <a:p>
            <a:r>
              <a:rPr lang="en-US" altLang="ko-KR" dirty="0"/>
              <a:t>         like - 18</a:t>
            </a:r>
          </a:p>
          <a:p>
            <a:r>
              <a:rPr lang="en-US" altLang="ko-KR" dirty="0"/>
              <a:t>         hate - 19</a:t>
            </a:r>
          </a:p>
          <a:p>
            <a:r>
              <a:rPr lang="en-US" altLang="ko-KR" dirty="0"/>
              <a:t>         end - 20</a:t>
            </a:r>
          </a:p>
          <a:p>
            <a:r>
              <a:rPr lang="en-US" altLang="ko-KR" dirty="0"/>
              <a:t>         login - 21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유저 </a:t>
            </a:r>
            <a:r>
              <a:rPr lang="en-US" altLang="ko-KR" dirty="0"/>
              <a:t>- 22 ~ 29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설정 </a:t>
            </a:r>
            <a:r>
              <a:rPr lang="en-US" altLang="ko-KR" dirty="0"/>
              <a:t>- 23</a:t>
            </a:r>
          </a:p>
          <a:p>
            <a:r>
              <a:rPr lang="en-US" altLang="ko-KR" dirty="0"/>
              <a:t>         user - 24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userDTO</a:t>
            </a:r>
            <a:r>
              <a:rPr lang="en-US" altLang="ko-KR" dirty="0"/>
              <a:t> - 25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userDB</a:t>
            </a:r>
            <a:r>
              <a:rPr lang="en-US" altLang="ko-KR" dirty="0"/>
              <a:t> - 26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userRepository</a:t>
            </a:r>
            <a:r>
              <a:rPr lang="en-US" altLang="ko-KR" dirty="0"/>
              <a:t> - 27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userService</a:t>
            </a:r>
            <a:r>
              <a:rPr lang="en-US" altLang="ko-KR" dirty="0"/>
              <a:t> - 28 ~ 29</a:t>
            </a:r>
          </a:p>
          <a:p>
            <a:endParaRPr lang="en-US" altLang="ko-KR" dirty="0"/>
          </a:p>
          <a:p>
            <a:r>
              <a:rPr lang="en-US" altLang="ko-KR" dirty="0"/>
              <a:t>     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5C190-744D-F9BE-A023-B0DFD7F2F081}"/>
              </a:ext>
            </a:extLst>
          </p:cNvPr>
          <p:cNvSpPr txBox="1"/>
          <p:nvPr/>
        </p:nvSpPr>
        <p:spPr>
          <a:xfrm>
            <a:off x="6837079" y="474345"/>
            <a:ext cx="46650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</a:t>
            </a:r>
            <a:r>
              <a:rPr lang="en-US" altLang="ko-KR" dirty="0"/>
              <a:t>- 30 ~ 31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리소스 파일 </a:t>
            </a:r>
            <a:r>
              <a:rPr lang="en-US" altLang="ko-KR" dirty="0"/>
              <a:t>- 32 ~ 35</a:t>
            </a:r>
          </a:p>
          <a:p>
            <a:r>
              <a:rPr lang="en-US" altLang="ko-KR" dirty="0"/>
              <a:t>      static - 33 ~ 35</a:t>
            </a:r>
          </a:p>
          <a:p>
            <a:r>
              <a:rPr lang="en-US" altLang="ko-KR" dirty="0"/>
              <a:t>         static - 34</a:t>
            </a:r>
          </a:p>
          <a:p>
            <a:r>
              <a:rPr lang="en-US" altLang="ko-KR" dirty="0"/>
              <a:t>         </a:t>
            </a:r>
            <a:r>
              <a:rPr lang="en-US" altLang="ko-KR" dirty="0" err="1"/>
              <a:t>js</a:t>
            </a:r>
            <a:r>
              <a:rPr lang="en-US" altLang="ko-KR" dirty="0"/>
              <a:t> - 35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 err="1"/>
              <a:t>타임리프</a:t>
            </a:r>
            <a:r>
              <a:rPr lang="ko-KR" altLang="en-US" dirty="0"/>
              <a:t> </a:t>
            </a:r>
            <a:r>
              <a:rPr lang="en-US" altLang="ko-KR" dirty="0"/>
              <a:t>- 36 ~ </a:t>
            </a:r>
          </a:p>
          <a:p>
            <a:r>
              <a:rPr lang="en-US" altLang="ko-KR" dirty="0"/>
              <a:t>      html </a:t>
            </a:r>
            <a:r>
              <a:rPr lang="ko-KR" altLang="en-US" dirty="0"/>
              <a:t>구성</a:t>
            </a:r>
            <a:r>
              <a:rPr lang="en-US" altLang="ko-KR" dirty="0"/>
              <a:t>- 37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css</a:t>
            </a:r>
            <a:r>
              <a:rPr lang="en-US" altLang="ko-KR" dirty="0"/>
              <a:t> - 38</a:t>
            </a:r>
          </a:p>
          <a:p>
            <a:r>
              <a:rPr lang="en-US" altLang="ko-KR" dirty="0"/>
              <a:t>      html </a:t>
            </a:r>
            <a:r>
              <a:rPr lang="ko-KR" altLang="en-US" dirty="0"/>
              <a:t>파일 </a:t>
            </a:r>
            <a:r>
              <a:rPr lang="en-US" altLang="ko-KR" dirty="0"/>
              <a:t>- 39 ~</a:t>
            </a:r>
          </a:p>
          <a:p>
            <a:r>
              <a:rPr lang="en-US" altLang="ko-KR" dirty="0"/>
              <a:t>         main.html - 39 ~ 44</a:t>
            </a:r>
          </a:p>
          <a:p>
            <a:r>
              <a:rPr lang="en-US" altLang="ko-KR" dirty="0"/>
              <a:t>         email.html - 45 ~ 47</a:t>
            </a:r>
          </a:p>
          <a:p>
            <a:r>
              <a:rPr lang="en-US" altLang="ko-KR" dirty="0"/>
              <a:t>         join_pwd.html - 48 ~ 51</a:t>
            </a:r>
          </a:p>
          <a:p>
            <a:r>
              <a:rPr lang="en-US" altLang="ko-KR" dirty="0"/>
              <a:t>         select_info.html - 52 ~ 57</a:t>
            </a:r>
          </a:p>
          <a:p>
            <a:r>
              <a:rPr lang="en-US" altLang="ko-KR" dirty="0"/>
              <a:t>         select_like.html - 58 ~ 62</a:t>
            </a:r>
          </a:p>
          <a:p>
            <a:r>
              <a:rPr lang="en-US" altLang="ko-KR" dirty="0"/>
              <a:t>         select_hate.html - 63 ~ 66</a:t>
            </a:r>
          </a:p>
          <a:p>
            <a:r>
              <a:rPr lang="en-US" altLang="ko-KR" dirty="0"/>
              <a:t>         complete.html - 67 ~ 69</a:t>
            </a:r>
          </a:p>
          <a:p>
            <a:r>
              <a:rPr lang="en-US" altLang="ko-KR" dirty="0"/>
              <a:t>         login.html - 70 ~ 73</a:t>
            </a:r>
          </a:p>
          <a:p>
            <a:endParaRPr lang="en-US" altLang="ko-KR" dirty="0"/>
          </a:p>
          <a:p>
            <a:r>
              <a:rPr lang="en-US" altLang="ko-KR" dirty="0"/>
              <a:t>to do - 74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922339F-D781-8B9A-DC85-8D6218505074}"/>
              </a:ext>
            </a:extLst>
          </p:cNvPr>
          <p:cNvCxnSpPr>
            <a:stCxn id="2" idx="0"/>
            <a:endCxn id="2" idx="0"/>
          </p:cNvCxnSpPr>
          <p:nvPr/>
        </p:nvCxnSpPr>
        <p:spPr>
          <a:xfrm>
            <a:off x="609600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8E37749-B97E-E5BD-49A2-0FC4CD7330FF}"/>
              </a:ext>
            </a:extLst>
          </p:cNvPr>
          <p:cNvCxnSpPr>
            <a:cxnSpLocks/>
          </p:cNvCxnSpPr>
          <p:nvPr/>
        </p:nvCxnSpPr>
        <p:spPr>
          <a:xfrm>
            <a:off x="6097085" y="142362"/>
            <a:ext cx="50156" cy="6579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5C00A89B-26CA-4A73-75E7-00ED51D65000}"/>
              </a:ext>
            </a:extLst>
          </p:cNvPr>
          <p:cNvSpPr/>
          <p:nvPr/>
        </p:nvSpPr>
        <p:spPr>
          <a:xfrm>
            <a:off x="10688077" y="3553567"/>
            <a:ext cx="136886" cy="736122"/>
          </a:xfrm>
          <a:prstGeom prst="righ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id="{96781F98-F469-4046-4708-D3B218DC688C}"/>
              </a:ext>
            </a:extLst>
          </p:cNvPr>
          <p:cNvSpPr/>
          <p:nvPr/>
        </p:nvSpPr>
        <p:spPr>
          <a:xfrm>
            <a:off x="10670738" y="4395973"/>
            <a:ext cx="136886" cy="736122"/>
          </a:xfrm>
          <a:prstGeom prst="rightBracket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>
            <a:extLst>
              <a:ext uri="{FF2B5EF4-FFF2-40B4-BE49-F238E27FC236}">
                <a16:creationId xmlns:a16="http://schemas.microsoft.com/office/drawing/2014/main" id="{C2864B08-5E31-AAA3-37E2-00687C50A472}"/>
              </a:ext>
            </a:extLst>
          </p:cNvPr>
          <p:cNvSpPr/>
          <p:nvPr/>
        </p:nvSpPr>
        <p:spPr>
          <a:xfrm>
            <a:off x="10456283" y="5221753"/>
            <a:ext cx="133236" cy="527469"/>
          </a:xfrm>
          <a:prstGeom prst="rightBracket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3D30C8-20F1-31AA-0775-35D39570411F}"/>
              </a:ext>
            </a:extLst>
          </p:cNvPr>
          <p:cNvSpPr txBox="1"/>
          <p:nvPr/>
        </p:nvSpPr>
        <p:spPr>
          <a:xfrm>
            <a:off x="10589519" y="533272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유지아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A766D-B958-7DC4-D5DE-A414D7513001}"/>
              </a:ext>
            </a:extLst>
          </p:cNvPr>
          <p:cNvSpPr txBox="1"/>
          <p:nvPr/>
        </p:nvSpPr>
        <p:spPr>
          <a:xfrm>
            <a:off x="10824963" y="377120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유지아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2B846-94C7-9ABB-5D6C-001BCD614EAE}"/>
              </a:ext>
            </a:extLst>
          </p:cNvPr>
          <p:cNvSpPr txBox="1"/>
          <p:nvPr/>
        </p:nvSpPr>
        <p:spPr>
          <a:xfrm>
            <a:off x="10807624" y="46087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C000"/>
                </a:solidFill>
              </a:rPr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371244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- end</a:t>
            </a:r>
            <a:endParaRPr lang="ko-KR" altLang="en-US" sz="4000" b="1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6050"/>
            <a:ext cx="6906527" cy="4351338"/>
          </a:xfrm>
        </p:spPr>
      </p:pic>
      <p:cxnSp>
        <p:nvCxnSpPr>
          <p:cNvPr id="9" name="직선 연결선 8"/>
          <p:cNvCxnSpPr/>
          <p:nvPr/>
        </p:nvCxnSpPr>
        <p:spPr>
          <a:xfrm>
            <a:off x="2581275" y="1885950"/>
            <a:ext cx="47720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오른쪽 대괄호 9"/>
          <p:cNvSpPr/>
          <p:nvPr/>
        </p:nvSpPr>
        <p:spPr>
          <a:xfrm>
            <a:off x="5114925" y="1990725"/>
            <a:ext cx="45719" cy="5810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85421" y="1896516"/>
            <a:ext cx="3751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solidFill>
                  <a:srgbClr val="0070C0"/>
                </a:solidFill>
              </a:rPr>
              <a:t>디비에</a:t>
            </a:r>
            <a:r>
              <a:rPr lang="ko-KR" altLang="en-US" sz="1100" b="1" dirty="0">
                <a:solidFill>
                  <a:srgbClr val="0070C0"/>
                </a:solidFill>
              </a:rPr>
              <a:t> 넣고 싶은 형태로 </a:t>
            </a:r>
            <a:r>
              <a:rPr lang="ko-KR" altLang="en-US" sz="1100" dirty="0" err="1">
                <a:solidFill>
                  <a:srgbClr val="0070C0"/>
                </a:solidFill>
              </a:rPr>
              <a:t>젠더값을</a:t>
            </a:r>
            <a:r>
              <a:rPr lang="ko-KR" altLang="en-US" sz="1100" dirty="0">
                <a:solidFill>
                  <a:srgbClr val="0070C0"/>
                </a:solidFill>
              </a:rPr>
              <a:t> 고침</a:t>
            </a:r>
            <a:r>
              <a:rPr lang="en-US" altLang="ko-KR" sz="11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현재 </a:t>
            </a:r>
            <a:r>
              <a:rPr lang="en-US" altLang="ko-KR" sz="1100" dirty="0">
                <a:solidFill>
                  <a:srgbClr val="0070C0"/>
                </a:solidFill>
              </a:rPr>
              <a:t>test </a:t>
            </a:r>
            <a:r>
              <a:rPr lang="en-US" altLang="ko-KR" sz="1100" dirty="0" err="1">
                <a:solidFill>
                  <a:srgbClr val="0070C0"/>
                </a:solidFill>
              </a:rPr>
              <a:t>db</a:t>
            </a:r>
            <a:r>
              <a:rPr lang="ko-KR" altLang="en-US" sz="1100" dirty="0">
                <a:solidFill>
                  <a:srgbClr val="0070C0"/>
                </a:solidFill>
              </a:rPr>
              <a:t>에 </a:t>
            </a:r>
            <a:r>
              <a:rPr lang="en-US" altLang="ko-KR" sz="1100" dirty="0">
                <a:solidFill>
                  <a:srgbClr val="0070C0"/>
                </a:solidFill>
              </a:rPr>
              <a:t>3</a:t>
            </a:r>
            <a:r>
              <a:rPr lang="ko-KR" altLang="en-US" sz="1100" dirty="0">
                <a:solidFill>
                  <a:srgbClr val="0070C0"/>
                </a:solidFill>
              </a:rPr>
              <a:t>자리 제한 해놔서 저렇게 </a:t>
            </a:r>
            <a:r>
              <a:rPr lang="ko-KR" altLang="en-US" sz="1100" dirty="0" err="1">
                <a:solidFill>
                  <a:srgbClr val="0070C0"/>
                </a:solidFill>
              </a:rPr>
              <a:t>해놓음</a:t>
            </a:r>
            <a:endParaRPr lang="en-US" altLang="ko-KR" sz="1100" dirty="0">
              <a:solidFill>
                <a:srgbClr val="0070C0"/>
              </a:solidFill>
            </a:endParaRPr>
          </a:p>
          <a:p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-&gt; </a:t>
            </a:r>
            <a:r>
              <a:rPr lang="ko-KR" altLang="en-US" sz="1100" dirty="0">
                <a:solidFill>
                  <a:srgbClr val="0070C0"/>
                </a:solidFill>
              </a:rPr>
              <a:t>성별을 다른 형태로 넣고 싶다면 이 부분을 고치면 됨</a:t>
            </a:r>
          </a:p>
        </p:txBody>
      </p:sp>
      <p:sp>
        <p:nvSpPr>
          <p:cNvPr id="12" name="오른쪽 대괄호 11"/>
          <p:cNvSpPr/>
          <p:nvPr/>
        </p:nvSpPr>
        <p:spPr>
          <a:xfrm>
            <a:off x="4524375" y="2905125"/>
            <a:ext cx="95250" cy="68659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19625" y="3163150"/>
            <a:ext cx="2585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시스템 출력 부분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잘 들어왔는지 확인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800475" y="3790950"/>
            <a:ext cx="981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91232" y="3682785"/>
            <a:ext cx="71400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rgbClr val="0070C0"/>
                </a:solidFill>
              </a:rPr>
              <a:t>필수값이</a:t>
            </a:r>
            <a:r>
              <a:rPr lang="ko-KR" altLang="en-US" sz="1100" dirty="0">
                <a:solidFill>
                  <a:srgbClr val="0070C0"/>
                </a:solidFill>
              </a:rPr>
              <a:t> 정확하지 않음 </a:t>
            </a:r>
            <a:r>
              <a:rPr lang="en-US" altLang="ko-KR" sz="1100" dirty="0">
                <a:solidFill>
                  <a:srgbClr val="0070C0"/>
                </a:solidFill>
              </a:rPr>
              <a:t>+ get </a:t>
            </a:r>
            <a:r>
              <a:rPr lang="ko-KR" altLang="en-US" sz="1100" dirty="0">
                <a:solidFill>
                  <a:srgbClr val="0070C0"/>
                </a:solidFill>
              </a:rPr>
              <a:t>매핑을 최소화해서 값이 안 들어오는 경우를 막아서 거의 </a:t>
            </a:r>
            <a:r>
              <a:rPr lang="ko-KR" altLang="en-US" sz="1100" dirty="0" err="1">
                <a:solidFill>
                  <a:srgbClr val="0070C0"/>
                </a:solidFill>
              </a:rPr>
              <a:t>의미없음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 err="1">
                <a:solidFill>
                  <a:srgbClr val="0070C0"/>
                </a:solidFill>
              </a:rPr>
              <a:t>으로</a:t>
            </a:r>
            <a:r>
              <a:rPr lang="ko-KR" altLang="en-US" sz="1100" dirty="0">
                <a:solidFill>
                  <a:srgbClr val="0070C0"/>
                </a:solidFill>
              </a:rPr>
              <a:t> 아직 </a:t>
            </a:r>
            <a:r>
              <a:rPr lang="ko-KR" altLang="en-US" sz="1100" dirty="0" err="1">
                <a:solidFill>
                  <a:srgbClr val="0070C0"/>
                </a:solidFill>
              </a:rPr>
              <a:t>보류중</a:t>
            </a:r>
            <a:r>
              <a:rPr lang="en-US" altLang="ko-KR" sz="11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만약 필요하다고 생각되면 </a:t>
            </a:r>
            <a:r>
              <a:rPr lang="en-US" altLang="ko-KR" sz="1100" dirty="0" err="1">
                <a:solidFill>
                  <a:srgbClr val="0070C0"/>
                </a:solidFill>
              </a:rPr>
              <a:t>bindingresult.rejectvalue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r>
              <a:rPr lang="ko-KR" altLang="en-US" sz="1100" dirty="0">
                <a:solidFill>
                  <a:srgbClr val="0070C0"/>
                </a:solidFill>
              </a:rPr>
              <a:t>사용해서 에러 생성하면 아래 행에 의해 </a:t>
            </a:r>
            <a:r>
              <a:rPr lang="ko-KR" altLang="en-US" sz="1100" dirty="0" err="1">
                <a:solidFill>
                  <a:srgbClr val="0070C0"/>
                </a:solidFill>
              </a:rPr>
              <a:t>메인으로</a:t>
            </a:r>
            <a:r>
              <a:rPr lang="ko-KR" altLang="en-US" sz="1100" dirty="0">
                <a:solidFill>
                  <a:srgbClr val="0070C0"/>
                </a:solidFill>
              </a:rPr>
              <a:t> 돌아감</a:t>
            </a:r>
          </a:p>
        </p:txBody>
      </p:sp>
      <p:sp>
        <p:nvSpPr>
          <p:cNvPr id="17" name="설명선 2 16"/>
          <p:cNvSpPr/>
          <p:nvPr/>
        </p:nvSpPr>
        <p:spPr>
          <a:xfrm>
            <a:off x="2066925" y="4752975"/>
            <a:ext cx="514350" cy="85725"/>
          </a:xfrm>
          <a:prstGeom prst="borderCallout2">
            <a:avLst>
              <a:gd name="adj1" fmla="val 607638"/>
              <a:gd name="adj2" fmla="val 441668"/>
              <a:gd name="adj3" fmla="val 607638"/>
              <a:gd name="adj4" fmla="val 212962"/>
              <a:gd name="adj5" fmla="val 45834"/>
              <a:gd name="adj6" fmla="val 101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58335" y="5140362"/>
            <a:ext cx="3857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유저</a:t>
            </a:r>
            <a:r>
              <a:rPr lang="en-US" altLang="ko-KR" sz="1100" dirty="0">
                <a:solidFill>
                  <a:srgbClr val="0070C0"/>
                </a:solidFill>
              </a:rPr>
              <a:t>(24p, 28p)</a:t>
            </a:r>
            <a:r>
              <a:rPr lang="ko-KR" altLang="en-US" sz="1100" dirty="0">
                <a:solidFill>
                  <a:srgbClr val="0070C0"/>
                </a:solidFill>
              </a:rPr>
              <a:t>에서 설명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간단히 설명하면 </a:t>
            </a:r>
            <a:r>
              <a:rPr lang="en-US" altLang="ko-KR" sz="1100" dirty="0">
                <a:solidFill>
                  <a:srgbClr val="0070C0"/>
                </a:solidFill>
              </a:rPr>
              <a:t>insert</a:t>
            </a:r>
            <a:r>
              <a:rPr lang="ko-KR" altLang="en-US" sz="1100" dirty="0">
                <a:solidFill>
                  <a:srgbClr val="0070C0"/>
                </a:solidFill>
              </a:rPr>
              <a:t>용 함수임</a:t>
            </a: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72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– controller - login</a:t>
            </a:r>
            <a:endParaRPr lang="ko-KR" altLang="en-US" sz="4000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8425"/>
            <a:ext cx="8400441" cy="5003800"/>
          </a:xfrm>
        </p:spPr>
      </p:pic>
      <p:cxnSp>
        <p:nvCxnSpPr>
          <p:cNvPr id="7" name="직선 연결선 6"/>
          <p:cNvCxnSpPr/>
          <p:nvPr/>
        </p:nvCxnSpPr>
        <p:spPr>
          <a:xfrm>
            <a:off x="2266950" y="2695575"/>
            <a:ext cx="5705475" cy="38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52525" y="2847975"/>
            <a:ext cx="47720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대괄호 18"/>
          <p:cNvSpPr/>
          <p:nvPr/>
        </p:nvSpPr>
        <p:spPr>
          <a:xfrm>
            <a:off x="6362700" y="2943225"/>
            <a:ext cx="209550" cy="73342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610350" y="3117548"/>
            <a:ext cx="3424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이 경우는 </a:t>
            </a:r>
            <a:r>
              <a:rPr lang="en-US" altLang="ko-KR" sz="1100" dirty="0">
                <a:solidFill>
                  <a:srgbClr val="0070C0"/>
                </a:solidFill>
              </a:rPr>
              <a:t>html</a:t>
            </a:r>
            <a:r>
              <a:rPr lang="ko-KR" altLang="en-US" sz="1100" dirty="0">
                <a:solidFill>
                  <a:srgbClr val="0070C0"/>
                </a:solidFill>
              </a:rPr>
              <a:t>에서도 </a:t>
            </a:r>
            <a:r>
              <a:rPr lang="en-US" altLang="ko-KR" sz="1100" dirty="0">
                <a:solidFill>
                  <a:srgbClr val="0070C0"/>
                </a:solidFill>
              </a:rPr>
              <a:t>required</a:t>
            </a:r>
            <a:r>
              <a:rPr lang="ko-KR" altLang="en-US" sz="1100" dirty="0">
                <a:solidFill>
                  <a:srgbClr val="0070C0"/>
                </a:solidFill>
              </a:rPr>
              <a:t>로 따로 제어 </a:t>
            </a:r>
            <a:r>
              <a:rPr lang="ko-KR" altLang="en-US" sz="1100" dirty="0" err="1">
                <a:solidFill>
                  <a:srgbClr val="0070C0"/>
                </a:solidFill>
              </a:rPr>
              <a:t>해놓음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21" name="설명선 2 20"/>
          <p:cNvSpPr/>
          <p:nvPr/>
        </p:nvSpPr>
        <p:spPr>
          <a:xfrm>
            <a:off x="2266950" y="4105275"/>
            <a:ext cx="666750" cy="142875"/>
          </a:xfrm>
          <a:prstGeom prst="borderCallout2">
            <a:avLst>
              <a:gd name="adj1" fmla="val 5417"/>
              <a:gd name="adj2" fmla="val 94524"/>
              <a:gd name="adj3" fmla="val -127917"/>
              <a:gd name="adj4" fmla="val 183333"/>
              <a:gd name="adj5" fmla="val -120834"/>
              <a:gd name="adj6" fmla="val 303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267200" y="3798913"/>
            <a:ext cx="5710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유저</a:t>
            </a:r>
            <a:r>
              <a:rPr lang="en-US" altLang="ko-KR" sz="1100" dirty="0">
                <a:solidFill>
                  <a:srgbClr val="FF0000"/>
                </a:solidFill>
              </a:rPr>
              <a:t>(24p, 29p)</a:t>
            </a:r>
            <a:r>
              <a:rPr lang="ko-KR" altLang="en-US" sz="1100" dirty="0">
                <a:solidFill>
                  <a:srgbClr val="FF0000"/>
                </a:solidFill>
              </a:rPr>
              <a:t>에서 설명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아이디</a:t>
            </a:r>
            <a:r>
              <a:rPr lang="en-US" altLang="ko-KR" sz="1100" dirty="0">
                <a:solidFill>
                  <a:srgbClr val="FF0000"/>
                </a:solidFill>
              </a:rPr>
              <a:t>(or </a:t>
            </a:r>
            <a:r>
              <a:rPr lang="ko-KR" altLang="en-US" sz="1100" dirty="0">
                <a:solidFill>
                  <a:srgbClr val="FF0000"/>
                </a:solidFill>
              </a:rPr>
              <a:t>이메일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과 비번을 받아서 존재하는지 확인하는 함수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7124700" y="4648200"/>
            <a:ext cx="2113941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152525" y="4991100"/>
            <a:ext cx="1714500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대괄호 26"/>
          <p:cNvSpPr/>
          <p:nvPr/>
        </p:nvSpPr>
        <p:spPr>
          <a:xfrm>
            <a:off x="4591050" y="5251450"/>
            <a:ext cx="323850" cy="549275"/>
          </a:xfrm>
          <a:prstGeom prst="rightBracket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996567" y="5310643"/>
            <a:ext cx="52645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2"/>
                </a:solidFill>
              </a:rPr>
              <a:t>존재하는 </a:t>
            </a:r>
            <a:r>
              <a:rPr lang="ko-KR" altLang="en-US" sz="1100" dirty="0" err="1">
                <a:solidFill>
                  <a:schemeClr val="accent2"/>
                </a:solidFill>
              </a:rPr>
              <a:t>유저면</a:t>
            </a:r>
            <a:r>
              <a:rPr lang="ko-KR" altLang="en-US" sz="1100" dirty="0">
                <a:solidFill>
                  <a:schemeClr val="accent2"/>
                </a:solidFill>
              </a:rPr>
              <a:t> 유저 아이디로 세션 생성</a:t>
            </a:r>
            <a:r>
              <a:rPr lang="en-US" altLang="ko-KR" sz="1100" dirty="0">
                <a:solidFill>
                  <a:schemeClr val="accent2"/>
                </a:solidFill>
              </a:rPr>
              <a:t>,</a:t>
            </a:r>
          </a:p>
          <a:p>
            <a:r>
              <a:rPr lang="ko-KR" altLang="en-US" sz="1100" dirty="0">
                <a:solidFill>
                  <a:schemeClr val="accent2"/>
                </a:solidFill>
              </a:rPr>
              <a:t>이 세션을 활용해 </a:t>
            </a:r>
            <a:r>
              <a:rPr lang="ko-KR" altLang="en-US" sz="1100" dirty="0" err="1">
                <a:solidFill>
                  <a:schemeClr val="accent2"/>
                </a:solidFill>
              </a:rPr>
              <a:t>타임리프로</a:t>
            </a:r>
            <a:r>
              <a:rPr lang="ko-KR" altLang="en-US" sz="1100" dirty="0">
                <a:solidFill>
                  <a:schemeClr val="accent2"/>
                </a:solidFill>
              </a:rPr>
              <a:t> 헤더의 버튼을 제어해야 함</a:t>
            </a:r>
            <a:r>
              <a:rPr lang="en-US" altLang="ko-KR" sz="1100" dirty="0">
                <a:solidFill>
                  <a:schemeClr val="accent2"/>
                </a:solidFill>
              </a:rPr>
              <a:t>(main.html(44p)</a:t>
            </a:r>
            <a:r>
              <a:rPr lang="ko-KR" altLang="en-US" sz="1100" dirty="0">
                <a:solidFill>
                  <a:schemeClr val="accent2"/>
                </a:solidFill>
              </a:rPr>
              <a:t>에</a:t>
            </a:r>
            <a:r>
              <a:rPr lang="en-US" altLang="ko-KR" sz="1100" dirty="0">
                <a:solidFill>
                  <a:schemeClr val="accent2"/>
                </a:solidFill>
              </a:rPr>
              <a:t> </a:t>
            </a:r>
            <a:r>
              <a:rPr lang="ko-KR" altLang="en-US" sz="1100" dirty="0">
                <a:solidFill>
                  <a:schemeClr val="accent2"/>
                </a:solidFill>
              </a:rPr>
              <a:t>설명</a:t>
            </a:r>
            <a:r>
              <a:rPr lang="en-US" altLang="ko-KR" sz="1100" dirty="0">
                <a:solidFill>
                  <a:schemeClr val="accent2"/>
                </a:solidFill>
              </a:rPr>
              <a:t>)</a:t>
            </a:r>
            <a:endParaRPr lang="ko-KR" alt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2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유저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45" y="2276410"/>
            <a:ext cx="4111710" cy="2276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27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DB </a:t>
            </a:r>
            <a:r>
              <a:rPr lang="ko-KR" altLang="en-US" sz="4000" b="1" dirty="0"/>
              <a:t>설정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9" name="내용 개체 틀 2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1" y="1617736"/>
            <a:ext cx="8064198" cy="1858889"/>
          </a:xfr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6" y="3911145"/>
            <a:ext cx="4422393" cy="26005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3951" y="1378752"/>
            <a:ext cx="16450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어플리케이션 </a:t>
            </a:r>
            <a:r>
              <a:rPr lang="ko-KR" altLang="en-US" sz="1100" dirty="0" err="1">
                <a:solidFill>
                  <a:srgbClr val="0070C0"/>
                </a:solidFill>
              </a:rPr>
              <a:t>프로퍼티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7276" y="3768798"/>
            <a:ext cx="773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Pom.xml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962150" y="2133600"/>
            <a:ext cx="2190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1971675" y="2247900"/>
            <a:ext cx="52387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962150" y="2372585"/>
            <a:ext cx="552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971675" y="2514600"/>
            <a:ext cx="1143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3114675" y="2133600"/>
            <a:ext cx="14668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오른쪽 대괄호 44"/>
          <p:cNvSpPr/>
          <p:nvPr/>
        </p:nvSpPr>
        <p:spPr>
          <a:xfrm>
            <a:off x="8124825" y="1640362"/>
            <a:ext cx="409575" cy="732223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864547" y="1121325"/>
            <a:ext cx="3746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디비</a:t>
            </a:r>
            <a:r>
              <a:rPr lang="ko-KR" altLang="en-US" sz="1200" b="1" dirty="0">
                <a:solidFill>
                  <a:srgbClr val="FF0000"/>
                </a:solidFill>
              </a:rPr>
              <a:t> 관련으로 바뀌면 여기 손 보기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Ex. </a:t>
            </a:r>
            <a:r>
              <a:rPr lang="ko-KR" altLang="en-US" sz="1200" dirty="0">
                <a:solidFill>
                  <a:srgbClr val="FF0000"/>
                </a:solidFill>
              </a:rPr>
              <a:t>비번 바뀜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루트 안 씀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스키마 이름 바뀜</a:t>
            </a:r>
            <a:r>
              <a:rPr lang="en-US" altLang="ko-KR" sz="1200" dirty="0">
                <a:solidFill>
                  <a:srgbClr val="FF0000"/>
                </a:solidFill>
              </a:rPr>
              <a:t>, … </a:t>
            </a:r>
            <a:r>
              <a:rPr lang="ko-KR" altLang="en-US" sz="1200" dirty="0">
                <a:solidFill>
                  <a:srgbClr val="FF0000"/>
                </a:solidFill>
              </a:rPr>
              <a:t>등등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1495425" y="2876550"/>
            <a:ext cx="10001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오른쪽 대괄호 48"/>
          <p:cNvSpPr/>
          <p:nvPr/>
        </p:nvSpPr>
        <p:spPr>
          <a:xfrm>
            <a:off x="3429000" y="2886075"/>
            <a:ext cx="866775" cy="295275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08473" y="2792020"/>
            <a:ext cx="3456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Show-</a:t>
            </a:r>
            <a:r>
              <a:rPr lang="en-US" altLang="ko-KR" sz="1200" dirty="0" err="1">
                <a:solidFill>
                  <a:srgbClr val="0070C0"/>
                </a:solidFill>
              </a:rPr>
              <a:t>sql</a:t>
            </a:r>
            <a:r>
              <a:rPr lang="en-US" altLang="ko-KR" sz="1200" dirty="0">
                <a:solidFill>
                  <a:srgbClr val="0070C0"/>
                </a:solidFill>
              </a:rPr>
              <a:t>: </a:t>
            </a:r>
            <a:r>
              <a:rPr lang="en-US" altLang="ko-KR" sz="1200" dirty="0" err="1">
                <a:solidFill>
                  <a:srgbClr val="0070C0"/>
                </a:solidFill>
              </a:rPr>
              <a:t>jpa</a:t>
            </a:r>
            <a:r>
              <a:rPr lang="ko-KR" altLang="en-US" sz="1200" dirty="0">
                <a:solidFill>
                  <a:srgbClr val="0070C0"/>
                </a:solidFill>
              </a:rPr>
              <a:t>가 실행하고 있는 쿼리 보여줌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 err="1">
                <a:solidFill>
                  <a:srgbClr val="0070C0"/>
                </a:solidFill>
              </a:rPr>
              <a:t>Format_sql</a:t>
            </a:r>
            <a:r>
              <a:rPr lang="en-US" altLang="ko-KR" sz="1200" dirty="0">
                <a:solidFill>
                  <a:srgbClr val="0070C0"/>
                </a:solidFill>
              </a:rPr>
              <a:t>: </a:t>
            </a:r>
            <a:r>
              <a:rPr lang="ko-KR" altLang="en-US" sz="1200" dirty="0">
                <a:solidFill>
                  <a:srgbClr val="0070C0"/>
                </a:solidFill>
              </a:rPr>
              <a:t>쿼리 좀 더 </a:t>
            </a:r>
            <a:r>
              <a:rPr lang="ko-KR" altLang="en-US" sz="1200" dirty="0" err="1">
                <a:solidFill>
                  <a:srgbClr val="0070C0"/>
                </a:solidFill>
              </a:rPr>
              <a:t>이쁘게</a:t>
            </a:r>
            <a:r>
              <a:rPr lang="ko-KR" altLang="en-US" sz="1200" dirty="0">
                <a:solidFill>
                  <a:srgbClr val="0070C0"/>
                </a:solidFill>
              </a:rPr>
              <a:t> 정리해서 보여줌</a:t>
            </a: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3019425" y="3400425"/>
            <a:ext cx="838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48100" y="3467830"/>
            <a:ext cx="15744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70C0"/>
                </a:solidFill>
              </a:rPr>
              <a:t>userDB</a:t>
            </a:r>
            <a:r>
              <a:rPr lang="en-US" altLang="ko-KR" sz="1100" dirty="0">
                <a:solidFill>
                  <a:srgbClr val="0070C0"/>
                </a:solidFill>
              </a:rPr>
              <a:t>(26p)</a:t>
            </a:r>
            <a:r>
              <a:rPr lang="ko-KR" altLang="en-US" sz="1100" dirty="0">
                <a:solidFill>
                  <a:srgbClr val="0070C0"/>
                </a:solidFill>
              </a:rPr>
              <a:t>에서 설명</a:t>
            </a:r>
          </a:p>
        </p:txBody>
      </p:sp>
    </p:spTree>
    <p:extLst>
      <p:ext uri="{BB962C8B-B14F-4D97-AF65-F5344CB8AC3E}">
        <p14:creationId xmlns:p14="http://schemas.microsoft.com/office/powerpoint/2010/main" val="418280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Java - user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User</a:t>
            </a:r>
            <a:r>
              <a:rPr lang="ko-KR" altLang="en-US" sz="2000" dirty="0"/>
              <a:t>는 </a:t>
            </a:r>
            <a:r>
              <a:rPr lang="en-US" altLang="ko-KR" sz="2000" dirty="0" err="1"/>
              <a:t>jpa</a:t>
            </a:r>
            <a:r>
              <a:rPr lang="ko-KR" altLang="en-US" sz="2000" dirty="0"/>
              <a:t>를 활용함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3962400" y="1045766"/>
            <a:ext cx="1895475" cy="20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UserDTO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컨트롤러에서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타임리프로</a:t>
            </a:r>
            <a:r>
              <a:rPr lang="ko-KR" altLang="en-US" sz="1600" dirty="0">
                <a:solidFill>
                  <a:schemeClr val="tx1"/>
                </a:solidFill>
              </a:rPr>
              <a:t> 옮길 때 주로 사용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+ validation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43900" y="646113"/>
            <a:ext cx="1895475" cy="20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UserDB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Jpa</a:t>
            </a:r>
            <a:r>
              <a:rPr lang="en-US" altLang="ko-KR" sz="1600" dirty="0">
                <a:solidFill>
                  <a:schemeClr val="tx1"/>
                </a:solidFill>
              </a:rPr>
              <a:t> repository</a:t>
            </a:r>
            <a:r>
              <a:rPr lang="ko-KR" altLang="en-US" sz="1600" dirty="0">
                <a:solidFill>
                  <a:schemeClr val="tx1"/>
                </a:solidFill>
              </a:rPr>
              <a:t>에서 인식하는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테이블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05850" y="3538537"/>
            <a:ext cx="1895475" cy="300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UserRepository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Jpa</a:t>
            </a:r>
            <a:r>
              <a:rPr lang="en-US" altLang="ko-KR" sz="1600" dirty="0">
                <a:solidFill>
                  <a:schemeClr val="tx1"/>
                </a:solidFill>
              </a:rPr>
              <a:t> repository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인터페이스를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상속받음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다양한 </a:t>
            </a:r>
            <a:r>
              <a:rPr lang="en-US" altLang="ko-KR" sz="1600" dirty="0" err="1">
                <a:solidFill>
                  <a:schemeClr val="tx1"/>
                </a:solidFill>
              </a:rPr>
              <a:t>sql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기능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주로 </a:t>
            </a:r>
            <a:r>
              <a:rPr lang="en-US" altLang="ko-KR" sz="1600" dirty="0">
                <a:solidFill>
                  <a:schemeClr val="tx1"/>
                </a:solidFill>
              </a:rPr>
              <a:t>CRUD)</a:t>
            </a:r>
            <a:r>
              <a:rPr lang="ko-KR" altLang="en-US" sz="1600" dirty="0">
                <a:solidFill>
                  <a:schemeClr val="tx1"/>
                </a:solidFill>
              </a:rPr>
              <a:t>을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sql</a:t>
            </a:r>
            <a:r>
              <a:rPr lang="ko-KR" altLang="en-US" sz="1600" dirty="0">
                <a:solidFill>
                  <a:schemeClr val="tx1"/>
                </a:solidFill>
              </a:rPr>
              <a:t>문을 작성하지 않고 편하게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 가능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00525" y="4166395"/>
            <a:ext cx="1895475" cy="20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/>
              <a:t>UserService</a:t>
            </a:r>
            <a:endParaRPr lang="en-US" altLang="ko-KR" b="1" dirty="0"/>
          </a:p>
          <a:p>
            <a:pPr algn="ctr"/>
            <a:endParaRPr lang="en-US" altLang="ko-KR" dirty="0"/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userRepository</a:t>
            </a:r>
            <a:r>
              <a:rPr lang="ko-KR" altLang="en-US" sz="1600" dirty="0">
                <a:solidFill>
                  <a:schemeClr val="tx1"/>
                </a:solidFill>
              </a:rPr>
              <a:t>의 기능을 활용해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컨트롤러에서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사용할 함수를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만들어 둠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4" idx="3"/>
          </p:cNvCxnSpPr>
          <p:nvPr/>
        </p:nvCxnSpPr>
        <p:spPr>
          <a:xfrm flipH="1">
            <a:off x="5324475" y="2045891"/>
            <a:ext cx="533400" cy="2249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38115" y="3215371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유저의 정보를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담아 뒀다가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넘겨줌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/>
          <p:cNvCxnSpPr>
            <a:stCxn id="7" idx="1"/>
          </p:cNvCxnSpPr>
          <p:nvPr/>
        </p:nvCxnSpPr>
        <p:spPr>
          <a:xfrm flipH="1" flipV="1">
            <a:off x="5943600" y="4971707"/>
            <a:ext cx="2762250" cy="6701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60554" y="502802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accent4"/>
                </a:solidFill>
              </a:rPr>
              <a:t>기능 제공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6019800" y="2045891"/>
            <a:ext cx="2486025" cy="24022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8903179">
            <a:off x="6333511" y="354882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0000"/>
                </a:solidFill>
              </a:rPr>
              <a:t>정보 정제해서 넣기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095899" y="2266950"/>
            <a:ext cx="1409926" cy="27047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7927211">
            <a:off x="6576713" y="3433054"/>
            <a:ext cx="2946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Repository </a:t>
            </a:r>
            <a:r>
              <a:rPr lang="ko-KR" altLang="en-US" sz="1100" dirty="0">
                <a:solidFill>
                  <a:srgbClr val="FF0000"/>
                </a:solidFill>
              </a:rPr>
              <a:t>기능을 사용해 실제 </a:t>
            </a:r>
            <a:r>
              <a:rPr lang="ko-KR" altLang="en-US" sz="1100" dirty="0" err="1">
                <a:solidFill>
                  <a:srgbClr val="FF0000"/>
                </a:solidFill>
              </a:rPr>
              <a:t>디비에</a:t>
            </a:r>
            <a:r>
              <a:rPr lang="ko-KR" altLang="en-US" sz="1100" dirty="0">
                <a:solidFill>
                  <a:srgbClr val="FF0000"/>
                </a:solidFill>
              </a:rPr>
              <a:t> 넣기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9563100" y="2524125"/>
            <a:ext cx="314325" cy="116319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98090" y="285531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FFC000"/>
                </a:solidFill>
              </a:rPr>
              <a:t>테이블 구조를 참고함</a:t>
            </a:r>
          </a:p>
        </p:txBody>
      </p:sp>
    </p:spTree>
    <p:extLst>
      <p:ext uri="{BB962C8B-B14F-4D97-AF65-F5344CB8AC3E}">
        <p14:creationId xmlns:p14="http://schemas.microsoft.com/office/powerpoint/2010/main" val="300803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Java – user - </a:t>
            </a:r>
            <a:r>
              <a:rPr lang="en-US" altLang="ko-KR" sz="4000" b="1" dirty="0" err="1"/>
              <a:t>userDTO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0179"/>
            <a:ext cx="3800475" cy="5849169"/>
          </a:xfrm>
        </p:spPr>
      </p:pic>
      <p:sp>
        <p:nvSpPr>
          <p:cNvPr id="6" name="설명선 2 5"/>
          <p:cNvSpPr/>
          <p:nvPr/>
        </p:nvSpPr>
        <p:spPr>
          <a:xfrm>
            <a:off x="1352550" y="1325563"/>
            <a:ext cx="3067050" cy="522287"/>
          </a:xfrm>
          <a:prstGeom prst="borderCallout2">
            <a:avLst>
              <a:gd name="adj1" fmla="val 16926"/>
              <a:gd name="adj2" fmla="val 102847"/>
              <a:gd name="adj3" fmla="val 60695"/>
              <a:gd name="adj4" fmla="val 116252"/>
              <a:gd name="adj5" fmla="val 63260"/>
              <a:gd name="adj6" fmla="val 13221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86400" y="1050179"/>
            <a:ext cx="6454011" cy="283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Validation(</a:t>
            </a:r>
            <a:r>
              <a:rPr lang="ko-KR" altLang="en-US" sz="1050" dirty="0">
                <a:solidFill>
                  <a:srgbClr val="FF0000"/>
                </a:solidFill>
              </a:rPr>
              <a:t>시스템 검증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ko-KR" altLang="en-US" sz="1050" dirty="0">
                <a:solidFill>
                  <a:srgbClr val="FF0000"/>
                </a:solidFill>
              </a:rPr>
              <a:t>을 활용할 수 있음</a:t>
            </a:r>
            <a:r>
              <a:rPr lang="en-US" altLang="ko-KR" sz="105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050" dirty="0">
                <a:solidFill>
                  <a:srgbClr val="FF0000"/>
                </a:solidFill>
              </a:rPr>
              <a:t>Email, </a:t>
            </a:r>
            <a:r>
              <a:rPr lang="en-US" altLang="ko-KR" sz="1050" dirty="0" err="1">
                <a:solidFill>
                  <a:srgbClr val="FF0000"/>
                </a:solidFill>
              </a:rPr>
              <a:t>notempty</a:t>
            </a:r>
            <a:r>
              <a:rPr lang="en-US" altLang="ko-KR" sz="1050" dirty="0">
                <a:solidFill>
                  <a:srgbClr val="FF0000"/>
                </a:solidFill>
              </a:rPr>
              <a:t>, size </a:t>
            </a:r>
            <a:r>
              <a:rPr lang="ko-KR" altLang="en-US" sz="1050" dirty="0">
                <a:solidFill>
                  <a:srgbClr val="FF0000"/>
                </a:solidFill>
              </a:rPr>
              <a:t>등 여러가지를 검증할 수 있음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  <a:hlinkClick r:id="rId3"/>
              </a:rPr>
              <a:t>https://docs.jboss.org/hibernate/validator/6.2/reference/en-US/html_single/#section-builtin-constraints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  <a:hlinkClick r:id="rId4"/>
              </a:rPr>
              <a:t>https://dev-coco.tistory.com/123</a:t>
            </a:r>
            <a:endParaRPr lang="en-US" altLang="ko-KR" sz="1050" dirty="0">
              <a:solidFill>
                <a:srgbClr val="FF0000"/>
              </a:solidFill>
            </a:endParaRPr>
          </a:p>
          <a:p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다만 여기에 제약을 걸면 에러 메시지를 컨트롤 하기 </a:t>
            </a:r>
            <a:r>
              <a:rPr lang="ko-KR" altLang="en-US" sz="1050" dirty="0" err="1">
                <a:solidFill>
                  <a:srgbClr val="FF0000"/>
                </a:solidFill>
              </a:rPr>
              <a:t>힘들어짐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-&gt; </a:t>
            </a:r>
            <a:r>
              <a:rPr lang="ko-KR" altLang="en-US" sz="1050" dirty="0">
                <a:solidFill>
                  <a:srgbClr val="FF0000"/>
                </a:solidFill>
              </a:rPr>
              <a:t>시스템에서 자동으로 에러 메시지를 넣기 때문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(ex. </a:t>
            </a:r>
            <a:r>
              <a:rPr lang="ko-KR" altLang="en-US" sz="1050" dirty="0">
                <a:solidFill>
                  <a:srgbClr val="FF0000"/>
                </a:solidFill>
              </a:rPr>
              <a:t>나는 </a:t>
            </a:r>
            <a:r>
              <a:rPr lang="en-US" altLang="ko-KR" sz="1050" dirty="0">
                <a:solidFill>
                  <a:srgbClr val="FF0000"/>
                </a:solidFill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</a:rPr>
              <a:t>비밀번호는 </a:t>
            </a:r>
            <a:r>
              <a:rPr lang="en-US" altLang="ko-KR" sz="1050" dirty="0">
                <a:solidFill>
                  <a:srgbClr val="FF0000"/>
                </a:solidFill>
              </a:rPr>
              <a:t>15</a:t>
            </a:r>
            <a:r>
              <a:rPr lang="ko-KR" altLang="en-US" sz="1050" dirty="0">
                <a:solidFill>
                  <a:srgbClr val="FF0000"/>
                </a:solidFill>
              </a:rPr>
              <a:t>자리 이하로 써주세요</a:t>
            </a:r>
            <a:r>
              <a:rPr lang="en-US" altLang="ko-KR" sz="1050" dirty="0">
                <a:solidFill>
                  <a:srgbClr val="FF0000"/>
                </a:solidFill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</a:rPr>
              <a:t>를 에러 메시지로 넣고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싶어도 </a:t>
            </a:r>
            <a:r>
              <a:rPr lang="en-US" altLang="ko-KR" sz="1050" dirty="0">
                <a:solidFill>
                  <a:srgbClr val="FF0000"/>
                </a:solidFill>
              </a:rPr>
              <a:t>‘0~15</a:t>
            </a:r>
            <a:r>
              <a:rPr lang="ko-KR" altLang="en-US" sz="1050" dirty="0">
                <a:solidFill>
                  <a:srgbClr val="FF0000"/>
                </a:solidFill>
              </a:rPr>
              <a:t>까지만 가능합니다</a:t>
            </a:r>
            <a:r>
              <a:rPr lang="en-US" altLang="ko-KR" sz="1050" dirty="0">
                <a:solidFill>
                  <a:srgbClr val="FF0000"/>
                </a:solidFill>
              </a:rPr>
              <a:t>’ </a:t>
            </a:r>
            <a:r>
              <a:rPr lang="ko-KR" altLang="en-US" sz="1050" dirty="0">
                <a:solidFill>
                  <a:srgbClr val="FF0000"/>
                </a:solidFill>
              </a:rPr>
              <a:t>같이 시스템이 넣은 에러 메시지가 함께 나옴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-&gt; </a:t>
            </a:r>
            <a:r>
              <a:rPr lang="ko-KR" altLang="en-US" sz="1050" dirty="0">
                <a:solidFill>
                  <a:srgbClr val="FF0000"/>
                </a:solidFill>
              </a:rPr>
              <a:t>이 경우</a:t>
            </a:r>
            <a:r>
              <a:rPr lang="en-US" altLang="ko-KR" sz="1050" dirty="0">
                <a:solidFill>
                  <a:srgbClr val="FF0000"/>
                </a:solidFill>
              </a:rPr>
              <a:t>, </a:t>
            </a:r>
            <a:r>
              <a:rPr lang="ko-KR" altLang="en-US" sz="1050" dirty="0">
                <a:solidFill>
                  <a:srgbClr val="FF0000"/>
                </a:solidFill>
              </a:rPr>
              <a:t>해결법이 두 가지가 있음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en-US" altLang="ko-KR" sz="1050" dirty="0">
                <a:solidFill>
                  <a:srgbClr val="FF0000"/>
                </a:solidFill>
              </a:rPr>
              <a:t> 1. validation</a:t>
            </a:r>
            <a:r>
              <a:rPr lang="ko-KR" altLang="en-US" sz="1050" dirty="0">
                <a:solidFill>
                  <a:srgbClr val="FF0000"/>
                </a:solidFill>
              </a:rPr>
              <a:t>을 여기서 걸지 말고 컨트롤러에서 </a:t>
            </a:r>
            <a:r>
              <a:rPr lang="en-US" altLang="ko-KR" sz="1050" dirty="0" err="1">
                <a:solidFill>
                  <a:srgbClr val="FF0000"/>
                </a:solidFill>
              </a:rPr>
              <a:t>bindingresult.rejectvalue</a:t>
            </a:r>
            <a:r>
              <a:rPr lang="ko-KR" altLang="en-US" sz="1050" dirty="0">
                <a:solidFill>
                  <a:srgbClr val="FF0000"/>
                </a:solidFill>
              </a:rPr>
              <a:t>를 사용해서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직접 지정한다</a:t>
            </a:r>
            <a:r>
              <a:rPr lang="en-US" altLang="ko-KR" sz="1050" dirty="0">
                <a:solidFill>
                  <a:srgbClr val="FF0000"/>
                </a:solidFill>
              </a:rPr>
              <a:t>. (</a:t>
            </a:r>
            <a:r>
              <a:rPr lang="ko-KR" altLang="en-US" sz="1050" dirty="0">
                <a:solidFill>
                  <a:srgbClr val="FF0000"/>
                </a:solidFill>
              </a:rPr>
              <a:t>예시</a:t>
            </a:r>
            <a:r>
              <a:rPr lang="en-US" altLang="ko-KR" sz="1050" dirty="0">
                <a:solidFill>
                  <a:srgbClr val="FF0000"/>
                </a:solidFill>
              </a:rPr>
              <a:t>: 18p)</a:t>
            </a:r>
          </a:p>
          <a:p>
            <a:r>
              <a:rPr lang="en-US" altLang="ko-KR" sz="1050" dirty="0">
                <a:solidFill>
                  <a:srgbClr val="FF0000"/>
                </a:solidFill>
              </a:rPr>
              <a:t> 2. </a:t>
            </a:r>
            <a:r>
              <a:rPr lang="ko-KR" altLang="en-US" sz="1050" dirty="0">
                <a:solidFill>
                  <a:srgbClr val="FF0000"/>
                </a:solidFill>
              </a:rPr>
              <a:t>그냥 여기서 걸고</a:t>
            </a:r>
            <a:r>
              <a:rPr lang="en-US" altLang="ko-KR" sz="1050" dirty="0">
                <a:solidFill>
                  <a:srgbClr val="FF0000"/>
                </a:solidFill>
              </a:rPr>
              <a:t>, html</a:t>
            </a:r>
            <a:r>
              <a:rPr lang="ko-KR" altLang="en-US" sz="1050" dirty="0">
                <a:solidFill>
                  <a:srgbClr val="FF0000"/>
                </a:solidFill>
              </a:rPr>
              <a:t>에서 조정한다</a:t>
            </a:r>
            <a:r>
              <a:rPr lang="en-US" altLang="ko-KR" sz="1050" dirty="0">
                <a:solidFill>
                  <a:srgbClr val="FF0000"/>
                </a:solidFill>
              </a:rPr>
              <a:t>. (</a:t>
            </a:r>
            <a:r>
              <a:rPr lang="ko-KR" altLang="en-US" sz="1050" dirty="0">
                <a:solidFill>
                  <a:srgbClr val="FF0000"/>
                </a:solidFill>
              </a:rPr>
              <a:t>에러 메시지를 </a:t>
            </a:r>
            <a:r>
              <a:rPr lang="en-US" altLang="ko-KR" sz="1050" dirty="0" err="1">
                <a:solidFill>
                  <a:srgbClr val="FF0000"/>
                </a:solidFill>
              </a:rPr>
              <a:t>th:errors</a:t>
            </a:r>
            <a:r>
              <a:rPr lang="ko-KR" altLang="en-US" sz="1050" dirty="0">
                <a:solidFill>
                  <a:srgbClr val="FF0000"/>
                </a:solidFill>
              </a:rPr>
              <a:t>를</a:t>
            </a:r>
            <a:r>
              <a:rPr lang="en-US" altLang="ko-KR" sz="1050" dirty="0">
                <a:solidFill>
                  <a:srgbClr val="FF0000"/>
                </a:solidFill>
              </a:rPr>
              <a:t> </a:t>
            </a:r>
            <a:r>
              <a:rPr lang="ko-KR" altLang="en-US" sz="1050" dirty="0">
                <a:solidFill>
                  <a:srgbClr val="FF0000"/>
                </a:solidFill>
              </a:rPr>
              <a:t>사용하지 않고</a:t>
            </a:r>
            <a:r>
              <a:rPr lang="en-US" altLang="ko-KR" sz="105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050" dirty="0" err="1">
                <a:solidFill>
                  <a:srgbClr val="FF0000"/>
                </a:solidFill>
              </a:rPr>
              <a:t>th:if</a:t>
            </a:r>
            <a:r>
              <a:rPr lang="en-US" altLang="ko-KR" sz="1050" dirty="0">
                <a:solidFill>
                  <a:srgbClr val="FF0000"/>
                </a:solidFill>
              </a:rPr>
              <a:t>(</a:t>
            </a:r>
            <a:r>
              <a:rPr lang="ko-KR" altLang="en-US" sz="1050" dirty="0">
                <a:solidFill>
                  <a:srgbClr val="FF0000"/>
                </a:solidFill>
              </a:rPr>
              <a:t>필드에 에러가 있는지</a:t>
            </a:r>
            <a:r>
              <a:rPr lang="en-US" altLang="ko-KR" sz="1050" dirty="0">
                <a:solidFill>
                  <a:srgbClr val="FF0000"/>
                </a:solidFill>
              </a:rPr>
              <a:t>)</a:t>
            </a:r>
            <a:r>
              <a:rPr lang="ko-KR" altLang="en-US" sz="1050" dirty="0">
                <a:solidFill>
                  <a:srgbClr val="FF0000"/>
                </a:solidFill>
              </a:rPr>
              <a:t>만 사용해서 태그에 직접 내용을 입력한다</a:t>
            </a:r>
            <a:r>
              <a:rPr lang="en-US" altLang="ko-KR" sz="1050" dirty="0">
                <a:solidFill>
                  <a:srgbClr val="FF0000"/>
                </a:solidFill>
              </a:rPr>
              <a:t>. (</a:t>
            </a:r>
            <a:r>
              <a:rPr lang="ko-KR" altLang="en-US" sz="1050" dirty="0">
                <a:solidFill>
                  <a:srgbClr val="FF0000"/>
                </a:solidFill>
              </a:rPr>
              <a:t>예시</a:t>
            </a:r>
            <a:r>
              <a:rPr lang="en-US" altLang="ko-KR" sz="1050" dirty="0">
                <a:solidFill>
                  <a:srgbClr val="FF0000"/>
                </a:solidFill>
              </a:rPr>
              <a:t>: 56p)</a:t>
            </a:r>
          </a:p>
          <a:p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아니면 그냥 기본 에러 메시지 사용하는 것도 방법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1771650" y="1219200"/>
            <a:ext cx="628650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81100" y="2441145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181100" y="3028950"/>
            <a:ext cx="1219200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771650" y="4067426"/>
            <a:ext cx="3143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오른쪽 대괄호 15"/>
          <p:cNvSpPr/>
          <p:nvPr/>
        </p:nvSpPr>
        <p:spPr>
          <a:xfrm>
            <a:off x="3090863" y="2441145"/>
            <a:ext cx="414337" cy="2045130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79494" y="318671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필드</a:t>
            </a:r>
          </a:p>
        </p:txBody>
      </p:sp>
      <p:sp>
        <p:nvSpPr>
          <p:cNvPr id="19" name="오른쪽 대괄호 18"/>
          <p:cNvSpPr/>
          <p:nvPr/>
        </p:nvSpPr>
        <p:spPr>
          <a:xfrm>
            <a:off x="4419600" y="4962525"/>
            <a:ext cx="304800" cy="168592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838700" y="5574654"/>
            <a:ext cx="1079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Getter, setter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아래 생략</a:t>
            </a:r>
          </a:p>
        </p:txBody>
      </p:sp>
    </p:spTree>
    <p:extLst>
      <p:ext uri="{BB962C8B-B14F-4D97-AF65-F5344CB8AC3E}">
        <p14:creationId xmlns:p14="http://schemas.microsoft.com/office/powerpoint/2010/main" val="1838236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Java – user - </a:t>
            </a:r>
            <a:r>
              <a:rPr lang="en-US" altLang="ko-KR" sz="4000" b="1" dirty="0" err="1"/>
              <a:t>userDB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5524"/>
            <a:ext cx="2952750" cy="5891735"/>
          </a:xfrm>
        </p:spPr>
      </p:pic>
      <p:cxnSp>
        <p:nvCxnSpPr>
          <p:cNvPr id="10" name="직선 연결선 9"/>
          <p:cNvCxnSpPr/>
          <p:nvPr/>
        </p:nvCxnSpPr>
        <p:spPr>
          <a:xfrm>
            <a:off x="1685925" y="1190625"/>
            <a:ext cx="619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설명선 2 11"/>
          <p:cNvSpPr/>
          <p:nvPr/>
        </p:nvSpPr>
        <p:spPr>
          <a:xfrm>
            <a:off x="1323975" y="1325563"/>
            <a:ext cx="1905000" cy="417512"/>
          </a:xfrm>
          <a:prstGeom prst="borderCallout2">
            <a:avLst>
              <a:gd name="adj1" fmla="val 25594"/>
              <a:gd name="adj2" fmla="val 102667"/>
              <a:gd name="adj3" fmla="val 84910"/>
              <a:gd name="adj4" fmla="val 115333"/>
              <a:gd name="adj5" fmla="val 87405"/>
              <a:gd name="adj6" fmla="val 13983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29848" y="1019800"/>
            <a:ext cx="5003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hlinkClick r:id="rId3"/>
              </a:rPr>
              <a:t>https://deveric.tistory.com/54</a:t>
            </a:r>
            <a:r>
              <a:rPr lang="en-US" altLang="ko-KR" sz="1100" dirty="0">
                <a:solidFill>
                  <a:srgbClr val="FF0000"/>
                </a:solidFill>
              </a:rPr>
              <a:t> &lt;-</a:t>
            </a:r>
            <a:r>
              <a:rPr lang="ko-KR" altLang="en-US" sz="1100" dirty="0">
                <a:solidFill>
                  <a:srgbClr val="FF0000"/>
                </a:solidFill>
              </a:rPr>
              <a:t>참고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@entity </a:t>
            </a:r>
            <a:r>
              <a:rPr lang="ko-KR" altLang="en-US" sz="1100" dirty="0" err="1">
                <a:solidFill>
                  <a:srgbClr val="FF0000"/>
                </a:solidFill>
              </a:rPr>
              <a:t>어노테이션을</a:t>
            </a:r>
            <a:r>
              <a:rPr lang="ko-KR" altLang="en-US" sz="1100" dirty="0">
                <a:solidFill>
                  <a:srgbClr val="FF0000"/>
                </a:solidFill>
              </a:rPr>
              <a:t> 달면 </a:t>
            </a:r>
            <a:r>
              <a:rPr lang="en-US" altLang="ko-KR" sz="1100" dirty="0" err="1">
                <a:solidFill>
                  <a:srgbClr val="FF0000"/>
                </a:solidFill>
              </a:rPr>
              <a:t>jpa</a:t>
            </a:r>
            <a:r>
              <a:rPr lang="en-US" altLang="ko-KR" sz="1100" dirty="0">
                <a:solidFill>
                  <a:srgbClr val="FF0000"/>
                </a:solidFill>
              </a:rPr>
              <a:t> repository</a:t>
            </a:r>
            <a:r>
              <a:rPr lang="ko-KR" altLang="en-US" sz="1100" dirty="0">
                <a:solidFill>
                  <a:srgbClr val="FF0000"/>
                </a:solidFill>
              </a:rPr>
              <a:t>에서 관리함</a:t>
            </a:r>
            <a:r>
              <a:rPr lang="en-US" altLang="ko-KR" sz="11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@id -&gt; primary key </a:t>
            </a:r>
            <a:r>
              <a:rPr lang="ko-KR" altLang="en-US" sz="1100" dirty="0">
                <a:solidFill>
                  <a:srgbClr val="FF0000"/>
                </a:solidFill>
              </a:rPr>
              <a:t>의미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@table -&gt; table </a:t>
            </a:r>
            <a:r>
              <a:rPr lang="ko-KR" altLang="en-US" sz="1100" dirty="0">
                <a:solidFill>
                  <a:srgbClr val="FF0000"/>
                </a:solidFill>
              </a:rPr>
              <a:t>지정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지금은 </a:t>
            </a:r>
            <a:r>
              <a:rPr lang="en-US" altLang="ko-KR" sz="1100" dirty="0">
                <a:solidFill>
                  <a:srgbClr val="FF0000"/>
                </a:solidFill>
              </a:rPr>
              <a:t>table </a:t>
            </a:r>
            <a:r>
              <a:rPr lang="ko-KR" altLang="en-US" sz="1100" dirty="0">
                <a:solidFill>
                  <a:srgbClr val="FF0000"/>
                </a:solidFill>
              </a:rPr>
              <a:t>이름을 지정하려고 씀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현재는 </a:t>
            </a:r>
            <a:r>
              <a:rPr lang="en-US" altLang="ko-KR" sz="1100" dirty="0" err="1">
                <a:solidFill>
                  <a:srgbClr val="FF0000"/>
                </a:solidFill>
              </a:rPr>
              <a:t>ddl</a:t>
            </a:r>
            <a:r>
              <a:rPr lang="en-US" altLang="ko-KR" sz="1100" dirty="0">
                <a:solidFill>
                  <a:srgbClr val="FF0000"/>
                </a:solidFill>
              </a:rPr>
              <a:t>-auto=none</a:t>
            </a:r>
            <a:r>
              <a:rPr lang="ko-KR" altLang="en-US" sz="1100" dirty="0">
                <a:solidFill>
                  <a:srgbClr val="FF0000"/>
                </a:solidFill>
              </a:rPr>
              <a:t>으로 잡음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따라서 내가 직접 테이블을 생성 해야하고</a:t>
            </a:r>
            <a:r>
              <a:rPr lang="en-US" altLang="ko-KR" sz="1100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생성한 테이블을 건드리지 않음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삭제하거나 고치거나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자세한 속성은 </a:t>
            </a:r>
            <a:r>
              <a:rPr lang="en-US" altLang="ko-KR" sz="1100" dirty="0">
                <a:solidFill>
                  <a:srgbClr val="FF0000"/>
                </a:solidFill>
                <a:hlinkClick r:id="rId4"/>
              </a:rPr>
              <a:t>https://colabear754.tistory.com/136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참고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621" y="1534319"/>
            <a:ext cx="3429479" cy="2667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9584899" y="1272709"/>
            <a:ext cx="19575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어플리케이션</a:t>
            </a:r>
            <a:r>
              <a:rPr lang="en-US" altLang="ko-KR" sz="1100" dirty="0"/>
              <a:t>.</a:t>
            </a:r>
            <a:r>
              <a:rPr lang="ko-KR" altLang="en-US" sz="1100" dirty="0" err="1"/>
              <a:t>프로퍼티</a:t>
            </a:r>
            <a:r>
              <a:rPr lang="ko-KR" altLang="en-US" sz="1100" dirty="0"/>
              <a:t> 참고</a:t>
            </a:r>
          </a:p>
        </p:txBody>
      </p:sp>
      <p:cxnSp>
        <p:nvCxnSpPr>
          <p:cNvPr id="25" name="직선 화살표 연결선 24"/>
          <p:cNvCxnSpPr>
            <a:stCxn id="22" idx="2"/>
          </p:cNvCxnSpPr>
          <p:nvPr/>
        </p:nvCxnSpPr>
        <p:spPr>
          <a:xfrm flipH="1">
            <a:off x="9039225" y="1801056"/>
            <a:ext cx="714136" cy="151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38200" y="1952625"/>
            <a:ext cx="4857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838200" y="2085975"/>
            <a:ext cx="14763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81087" y="2343150"/>
            <a:ext cx="357188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대괄호 31"/>
          <p:cNvSpPr/>
          <p:nvPr/>
        </p:nvSpPr>
        <p:spPr>
          <a:xfrm>
            <a:off x="2762250" y="2343150"/>
            <a:ext cx="904875" cy="322897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667125" y="3509726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필드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</a:p>
          <a:p>
            <a:r>
              <a:rPr lang="en-US" altLang="ko-KR" sz="1200" dirty="0" err="1">
                <a:solidFill>
                  <a:srgbClr val="0070C0"/>
                </a:solidFill>
              </a:rPr>
              <a:t>db</a:t>
            </a:r>
            <a:r>
              <a:rPr lang="ko-KR" altLang="en-US" sz="1200" dirty="0">
                <a:solidFill>
                  <a:srgbClr val="0070C0"/>
                </a:solidFill>
              </a:rPr>
              <a:t>형태가 바뀌면 여길 고쳐야 함</a:t>
            </a: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1685925" y="3143250"/>
            <a:ext cx="309562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오른쪽 대괄호 35"/>
          <p:cNvSpPr/>
          <p:nvPr/>
        </p:nvSpPr>
        <p:spPr>
          <a:xfrm>
            <a:off x="3533775" y="5876925"/>
            <a:ext cx="409575" cy="84455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943350" y="6140906"/>
            <a:ext cx="10182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</a:rPr>
              <a:t>Getter, setter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아래 생략</a:t>
            </a:r>
          </a:p>
        </p:txBody>
      </p:sp>
    </p:spTree>
    <p:extLst>
      <p:ext uri="{BB962C8B-B14F-4D97-AF65-F5344CB8AC3E}">
        <p14:creationId xmlns:p14="http://schemas.microsoft.com/office/powerpoint/2010/main" val="1291029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Java – user - </a:t>
            </a:r>
            <a:r>
              <a:rPr lang="en-US" altLang="ko-KR" sz="4000" b="1" dirty="0" err="1"/>
              <a:t>userRepository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180"/>
            <a:ext cx="6830378" cy="2524477"/>
          </a:xfrm>
        </p:spPr>
      </p:pic>
      <p:cxnSp>
        <p:nvCxnSpPr>
          <p:cNvPr id="7" name="직선 연결선 6"/>
          <p:cNvCxnSpPr/>
          <p:nvPr/>
        </p:nvCxnSpPr>
        <p:spPr>
          <a:xfrm>
            <a:off x="5353050" y="1981200"/>
            <a:ext cx="1400175" cy="28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676775" y="2743200"/>
            <a:ext cx="27527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31576" y="2318708"/>
            <a:ext cx="2775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&lt;@entity</a:t>
            </a:r>
            <a:r>
              <a:rPr lang="ko-KR" altLang="en-US" sz="1100" dirty="0">
                <a:solidFill>
                  <a:srgbClr val="FF0000"/>
                </a:solidFill>
              </a:rPr>
              <a:t>를 적용한 객체 타입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en-US" altLang="ko-KR" sz="1100" dirty="0" err="1">
                <a:solidFill>
                  <a:srgbClr val="FF0000"/>
                </a:solidFill>
              </a:rPr>
              <a:t>pk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타입</a:t>
            </a:r>
            <a:r>
              <a:rPr lang="en-US" altLang="ko-KR" sz="1100" dirty="0">
                <a:solidFill>
                  <a:srgbClr val="FF0000"/>
                </a:solidFill>
              </a:rPr>
              <a:t>&gt;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오른쪽 대괄호 15"/>
          <p:cNvSpPr/>
          <p:nvPr/>
        </p:nvSpPr>
        <p:spPr>
          <a:xfrm>
            <a:off x="5457825" y="2981325"/>
            <a:ext cx="1647825" cy="113347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71617" y="4322641"/>
            <a:ext cx="4825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B0F0"/>
                </a:solidFill>
              </a:rPr>
              <a:t>기본적으로</a:t>
            </a:r>
            <a:r>
              <a:rPr lang="en-US" altLang="ko-KR" sz="1100" dirty="0">
                <a:solidFill>
                  <a:srgbClr val="00B0F0"/>
                </a:solidFill>
              </a:rPr>
              <a:t>, </a:t>
            </a:r>
            <a:r>
              <a:rPr lang="ko-KR" altLang="en-US" sz="1100" dirty="0">
                <a:solidFill>
                  <a:srgbClr val="00B0F0"/>
                </a:solidFill>
              </a:rPr>
              <a:t>아무 함수도 만들지 않아도 많은 기능을 쓸 수 있음</a:t>
            </a:r>
            <a:r>
              <a:rPr lang="en-US" altLang="ko-KR" sz="1100" dirty="0">
                <a:solidFill>
                  <a:srgbClr val="00B0F0"/>
                </a:solidFill>
              </a:rPr>
              <a:t>. (save </a:t>
            </a:r>
            <a:r>
              <a:rPr lang="ko-KR" altLang="en-US" sz="1100" dirty="0">
                <a:solidFill>
                  <a:srgbClr val="00B0F0"/>
                </a:solidFill>
              </a:rPr>
              <a:t>등</a:t>
            </a:r>
            <a:r>
              <a:rPr lang="en-US" altLang="ko-KR" sz="1100" dirty="0">
                <a:solidFill>
                  <a:srgbClr val="00B0F0"/>
                </a:solidFill>
              </a:rPr>
              <a:t>)</a:t>
            </a:r>
          </a:p>
          <a:p>
            <a:r>
              <a:rPr lang="ko-KR" altLang="en-US" sz="1100" dirty="0">
                <a:solidFill>
                  <a:srgbClr val="00B0F0"/>
                </a:solidFill>
              </a:rPr>
              <a:t>그리고 명명 규칙과 형태에 맞게 함수를 만들면 알아서 </a:t>
            </a:r>
            <a:r>
              <a:rPr lang="en-US" altLang="ko-KR" sz="1100" dirty="0" err="1">
                <a:solidFill>
                  <a:srgbClr val="00B0F0"/>
                </a:solidFill>
              </a:rPr>
              <a:t>sql</a:t>
            </a:r>
            <a:r>
              <a:rPr lang="ko-KR" altLang="en-US" sz="1100" dirty="0">
                <a:solidFill>
                  <a:srgbClr val="00B0F0"/>
                </a:solidFill>
              </a:rPr>
              <a:t>을 </a:t>
            </a:r>
            <a:r>
              <a:rPr lang="ko-KR" altLang="en-US" sz="1100" dirty="0" err="1">
                <a:solidFill>
                  <a:srgbClr val="00B0F0"/>
                </a:solidFill>
              </a:rPr>
              <a:t>짜줌</a:t>
            </a:r>
            <a:r>
              <a:rPr lang="en-US" altLang="ko-KR" sz="1100" dirty="0">
                <a:solidFill>
                  <a:srgbClr val="00B0F0"/>
                </a:solidFill>
              </a:rPr>
              <a:t>.</a:t>
            </a:r>
          </a:p>
          <a:p>
            <a:r>
              <a:rPr lang="en-US" altLang="ko-KR" sz="1100" dirty="0">
                <a:solidFill>
                  <a:srgbClr val="00B0F0"/>
                </a:solidFill>
                <a:hlinkClick r:id="rId3"/>
              </a:rPr>
              <a:t>https://geonoo.tistory.com/149</a:t>
            </a:r>
            <a:endParaRPr lang="en-US" altLang="ko-KR" sz="1100" dirty="0">
              <a:solidFill>
                <a:srgbClr val="00B0F0"/>
              </a:solidFill>
            </a:endParaRPr>
          </a:p>
          <a:p>
            <a:r>
              <a:rPr lang="en-US" altLang="ko-KR" sz="1100" dirty="0">
                <a:solidFill>
                  <a:srgbClr val="00B0F0"/>
                </a:solidFill>
                <a:hlinkClick r:id="rId4"/>
              </a:rPr>
              <a:t>https://hgko1207.github.io/2021/06/19/spring-jpa-1/</a:t>
            </a:r>
            <a:endParaRPr lang="en-US" altLang="ko-KR" sz="1100" dirty="0">
              <a:solidFill>
                <a:srgbClr val="00B0F0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838200" y="2514600"/>
            <a:ext cx="1181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05650" y="3286004"/>
            <a:ext cx="2590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이메일과 아이디 함수를 따로 만듦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모두 존재하는 지 확인하는 함수</a:t>
            </a:r>
            <a:r>
              <a:rPr lang="en-US" altLang="ko-KR" sz="1200" dirty="0">
                <a:solidFill>
                  <a:srgbClr val="0070C0"/>
                </a:solidFill>
              </a:rPr>
              <a:t>.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08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Java – user – </a:t>
            </a:r>
            <a:r>
              <a:rPr lang="en-US" altLang="ko-KR" sz="4000" b="1" dirty="0" err="1"/>
              <a:t>userService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5525"/>
            <a:ext cx="7351448" cy="521335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98" y="3368933"/>
            <a:ext cx="2662524" cy="319379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오른쪽 대괄호 7"/>
          <p:cNvSpPr/>
          <p:nvPr/>
        </p:nvSpPr>
        <p:spPr>
          <a:xfrm>
            <a:off x="4229100" y="1543050"/>
            <a:ext cx="504825" cy="685800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78312" y="1680773"/>
            <a:ext cx="1683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0070C0"/>
                </a:solidFill>
              </a:rPr>
              <a:t>Repository </a:t>
            </a:r>
            <a:r>
              <a:rPr lang="ko-KR" altLang="en-US" sz="1100" dirty="0">
                <a:solidFill>
                  <a:srgbClr val="0070C0"/>
                </a:solidFill>
              </a:rPr>
              <a:t>객체 생성</a:t>
            </a:r>
            <a:r>
              <a:rPr lang="en-US" altLang="ko-KR" sz="11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이렇게 해야 오류 안 남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57275" y="2552700"/>
            <a:ext cx="69246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43700" y="2105639"/>
            <a:ext cx="3308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hlinkClick r:id="rId4"/>
              </a:rPr>
              <a:t>https://wikidocs.net/162141#user_3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&lt;- </a:t>
            </a:r>
            <a:r>
              <a:rPr lang="ko-KR" altLang="en-US" sz="1100" dirty="0">
                <a:solidFill>
                  <a:srgbClr val="FF0000"/>
                </a:solidFill>
              </a:rPr>
              <a:t>형태 참고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오른쪽 대괄호 21"/>
          <p:cNvSpPr/>
          <p:nvPr/>
        </p:nvSpPr>
        <p:spPr>
          <a:xfrm>
            <a:off x="2981325" y="2819400"/>
            <a:ext cx="133350" cy="50924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114675" y="2933685"/>
            <a:ext cx="27061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받아온 </a:t>
            </a:r>
            <a:r>
              <a:rPr lang="en-US" altLang="ko-KR" sz="1100" dirty="0" err="1">
                <a:solidFill>
                  <a:srgbClr val="0070C0"/>
                </a:solidFill>
              </a:rPr>
              <a:t>userDTO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r>
              <a:rPr lang="ko-KR" altLang="en-US" sz="1100" dirty="0">
                <a:solidFill>
                  <a:srgbClr val="0070C0"/>
                </a:solidFill>
              </a:rPr>
              <a:t>값으로 </a:t>
            </a:r>
            <a:r>
              <a:rPr lang="en-US" altLang="ko-KR" sz="1100" dirty="0" err="1">
                <a:solidFill>
                  <a:srgbClr val="0070C0"/>
                </a:solidFill>
              </a:rPr>
              <a:t>userDB</a:t>
            </a:r>
            <a:r>
              <a:rPr lang="en-US" altLang="ko-KR" sz="1100" dirty="0">
                <a:solidFill>
                  <a:srgbClr val="0070C0"/>
                </a:solidFill>
              </a:rPr>
              <a:t> </a:t>
            </a:r>
            <a:r>
              <a:rPr lang="ko-KR" altLang="en-US" sz="1100" dirty="0">
                <a:solidFill>
                  <a:srgbClr val="0070C0"/>
                </a:solidFill>
              </a:rPr>
              <a:t>값 세팅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86939" y="3195295"/>
            <a:ext cx="352372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현재 체크박스로 선택된 선호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또는 </a:t>
            </a:r>
            <a:r>
              <a:rPr lang="ko-KR" altLang="en-US" sz="1100" dirty="0" err="1">
                <a:solidFill>
                  <a:srgbClr val="0070C0"/>
                </a:solidFill>
              </a:rPr>
              <a:t>비선호</a:t>
            </a:r>
            <a:r>
              <a:rPr lang="en-US" altLang="ko-KR" sz="1100" dirty="0">
                <a:solidFill>
                  <a:srgbClr val="0070C0"/>
                </a:solidFill>
              </a:rPr>
              <a:t>) </a:t>
            </a:r>
            <a:r>
              <a:rPr lang="ko-KR" altLang="en-US" sz="1100" dirty="0">
                <a:solidFill>
                  <a:srgbClr val="0070C0"/>
                </a:solidFill>
              </a:rPr>
              <a:t>장르가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en-US" altLang="ko-KR" sz="1100" dirty="0">
                <a:solidFill>
                  <a:srgbClr val="0070C0"/>
                </a:solidFill>
              </a:rPr>
              <a:t>String </a:t>
            </a:r>
            <a:r>
              <a:rPr lang="ko-KR" altLang="en-US" sz="1100" dirty="0">
                <a:solidFill>
                  <a:srgbClr val="0070C0"/>
                </a:solidFill>
              </a:rPr>
              <a:t>형태로 </a:t>
            </a:r>
            <a:r>
              <a:rPr lang="en-US" altLang="ko-KR" sz="1100" dirty="0">
                <a:solidFill>
                  <a:srgbClr val="0070C0"/>
                </a:solidFill>
              </a:rPr>
              <a:t>“</a:t>
            </a:r>
            <a:r>
              <a:rPr lang="en-US" altLang="ko-KR" sz="1100" dirty="0" err="1">
                <a:solidFill>
                  <a:srgbClr val="0070C0"/>
                </a:solidFill>
              </a:rPr>
              <a:t>action,FPS,RPG</a:t>
            </a:r>
            <a:r>
              <a:rPr lang="en-US" altLang="ko-KR" sz="1100" dirty="0">
                <a:solidFill>
                  <a:srgbClr val="0070C0"/>
                </a:solidFill>
              </a:rPr>
              <a:t>” </a:t>
            </a:r>
            <a:r>
              <a:rPr lang="ko-KR" altLang="en-US" sz="1100" dirty="0" err="1">
                <a:solidFill>
                  <a:srgbClr val="0070C0"/>
                </a:solidFill>
              </a:rPr>
              <a:t>이런식으로</a:t>
            </a:r>
            <a:r>
              <a:rPr lang="ko-KR" altLang="en-US" sz="1100" dirty="0">
                <a:solidFill>
                  <a:srgbClr val="0070C0"/>
                </a:solidFill>
              </a:rPr>
              <a:t> 전달됨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따라서 </a:t>
            </a:r>
            <a:r>
              <a:rPr lang="en-US" altLang="ko-KR" sz="1100" dirty="0">
                <a:solidFill>
                  <a:srgbClr val="0070C0"/>
                </a:solidFill>
              </a:rPr>
              <a:t>“,” </a:t>
            </a:r>
            <a:r>
              <a:rPr lang="ko-KR" altLang="en-US" sz="1100" dirty="0">
                <a:solidFill>
                  <a:srgbClr val="0070C0"/>
                </a:solidFill>
              </a:rPr>
              <a:t>기준으로 </a:t>
            </a:r>
            <a:r>
              <a:rPr lang="en-US" altLang="ko-KR" sz="1100" dirty="0">
                <a:solidFill>
                  <a:srgbClr val="0070C0"/>
                </a:solidFill>
              </a:rPr>
              <a:t>string</a:t>
            </a:r>
            <a:r>
              <a:rPr lang="ko-KR" altLang="en-US" sz="1100" dirty="0">
                <a:solidFill>
                  <a:srgbClr val="0070C0"/>
                </a:solidFill>
              </a:rPr>
              <a:t>을 쪼개서 배열에 넣고</a:t>
            </a:r>
            <a:r>
              <a:rPr lang="en-US" altLang="ko-KR" sz="11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그 배열을 처음부터 끝까지 돌려서 </a:t>
            </a:r>
            <a:r>
              <a:rPr lang="en-US" altLang="ko-KR" sz="1100" dirty="0" err="1">
                <a:solidFill>
                  <a:srgbClr val="0070C0"/>
                </a:solidFill>
              </a:rPr>
              <a:t>db</a:t>
            </a:r>
            <a:r>
              <a:rPr lang="ko-KR" altLang="en-US" sz="1100" dirty="0">
                <a:solidFill>
                  <a:srgbClr val="0070C0"/>
                </a:solidFill>
              </a:rPr>
              <a:t>의 장르에 대한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값을 설정함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참고</a:t>
            </a:r>
            <a:r>
              <a:rPr lang="en-US" altLang="ko-KR" sz="1100" dirty="0">
                <a:solidFill>
                  <a:srgbClr val="0070C0"/>
                </a:solidFill>
              </a:rPr>
              <a:t>: </a:t>
            </a:r>
            <a:r>
              <a:rPr lang="ko-KR" altLang="en-US" sz="1100" dirty="0">
                <a:solidFill>
                  <a:srgbClr val="0070C0"/>
                </a:solidFill>
              </a:rPr>
              <a:t>선호</a:t>
            </a:r>
            <a:r>
              <a:rPr lang="en-US" altLang="ko-KR" sz="1100" dirty="0">
                <a:solidFill>
                  <a:srgbClr val="0070C0"/>
                </a:solidFill>
              </a:rPr>
              <a:t>(true), </a:t>
            </a:r>
            <a:r>
              <a:rPr lang="ko-KR" altLang="en-US" sz="1100" dirty="0" err="1">
                <a:solidFill>
                  <a:srgbClr val="0070C0"/>
                </a:solidFill>
              </a:rPr>
              <a:t>비선호</a:t>
            </a:r>
            <a:r>
              <a:rPr lang="en-US" altLang="ko-KR" sz="1100" dirty="0">
                <a:solidFill>
                  <a:srgbClr val="0070C0"/>
                </a:solidFill>
              </a:rPr>
              <a:t>(false), </a:t>
            </a:r>
            <a:r>
              <a:rPr lang="ko-KR" altLang="en-US" sz="1100" dirty="0" err="1">
                <a:solidFill>
                  <a:srgbClr val="0070C0"/>
                </a:solidFill>
              </a:rPr>
              <a:t>미선택</a:t>
            </a:r>
            <a:r>
              <a:rPr lang="en-US" altLang="ko-KR" sz="1100" dirty="0">
                <a:solidFill>
                  <a:srgbClr val="0070C0"/>
                </a:solidFill>
              </a:rPr>
              <a:t>(null)</a:t>
            </a:r>
          </a:p>
          <a:p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b="1" dirty="0">
                <a:solidFill>
                  <a:srgbClr val="0070C0"/>
                </a:solidFill>
              </a:rPr>
              <a:t>만약 </a:t>
            </a:r>
            <a:r>
              <a:rPr lang="ko-KR" altLang="en-US" sz="1100" b="1" dirty="0" err="1">
                <a:solidFill>
                  <a:srgbClr val="0070C0"/>
                </a:solidFill>
              </a:rPr>
              <a:t>디비</a:t>
            </a:r>
            <a:r>
              <a:rPr lang="ko-KR" altLang="en-US" sz="1100" b="1" dirty="0">
                <a:solidFill>
                  <a:srgbClr val="0070C0"/>
                </a:solidFill>
              </a:rPr>
              <a:t> 형태가 바뀌면 손 봐야 함</a:t>
            </a:r>
            <a:r>
              <a:rPr lang="en-US" altLang="ko-KR" sz="1100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6" name="오른쪽 대괄호 25"/>
          <p:cNvSpPr/>
          <p:nvPr/>
        </p:nvSpPr>
        <p:spPr>
          <a:xfrm>
            <a:off x="7172325" y="3195295"/>
            <a:ext cx="400050" cy="3526180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939" y="5151317"/>
            <a:ext cx="2767308" cy="8892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10568811" y="5368292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시스템 출력 및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함수 종료</a:t>
            </a:r>
          </a:p>
        </p:txBody>
      </p:sp>
    </p:spTree>
    <p:extLst>
      <p:ext uri="{BB962C8B-B14F-4D97-AF65-F5344CB8AC3E}">
        <p14:creationId xmlns:p14="http://schemas.microsoft.com/office/powerpoint/2010/main" val="369909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Java – user – </a:t>
            </a:r>
            <a:r>
              <a:rPr lang="en-US" altLang="ko-KR" sz="4000" b="1" dirty="0" err="1"/>
              <a:t>userService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938505" cy="4351338"/>
          </a:xfrm>
        </p:spPr>
      </p:pic>
      <p:cxnSp>
        <p:nvCxnSpPr>
          <p:cNvPr id="6" name="직선 연결선 5"/>
          <p:cNvCxnSpPr/>
          <p:nvPr/>
        </p:nvCxnSpPr>
        <p:spPr>
          <a:xfrm>
            <a:off x="1047750" y="1543050"/>
            <a:ext cx="1790700" cy="38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971550" y="3590925"/>
            <a:ext cx="2924175" cy="19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743075" y="2266950"/>
            <a:ext cx="147637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1704975" y="4286250"/>
            <a:ext cx="1485900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27575" y="2295525"/>
            <a:ext cx="5275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두 함수 모두 </a:t>
            </a:r>
            <a:r>
              <a:rPr lang="en-US" altLang="ko-KR" sz="1200" dirty="0">
                <a:solidFill>
                  <a:srgbClr val="FF0000"/>
                </a:solidFill>
              </a:rPr>
              <a:t>repository</a:t>
            </a:r>
            <a:r>
              <a:rPr lang="ko-KR" altLang="en-US" sz="1200" dirty="0">
                <a:solidFill>
                  <a:srgbClr val="FF0000"/>
                </a:solidFill>
              </a:rPr>
              <a:t>의 함수를 이용해서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 err="1">
                <a:solidFill>
                  <a:srgbClr val="FF0000"/>
                </a:solidFill>
              </a:rPr>
              <a:t>디비에</a:t>
            </a:r>
            <a:r>
              <a:rPr lang="ko-KR" altLang="en-US" sz="1200" dirty="0">
                <a:solidFill>
                  <a:srgbClr val="FF0000"/>
                </a:solidFill>
              </a:rPr>
              <a:t> 접근해 존재 여부를 확인 후 </a:t>
            </a:r>
            <a:r>
              <a:rPr lang="en-US" altLang="ko-KR" sz="1200" dirty="0" err="1">
                <a:solidFill>
                  <a:srgbClr val="FF0000"/>
                </a:solidFill>
              </a:rPr>
              <a:t>boolean</a:t>
            </a:r>
            <a:r>
              <a:rPr lang="ko-KR" altLang="en-US" sz="1200" dirty="0">
                <a:solidFill>
                  <a:srgbClr val="FF0000"/>
                </a:solidFill>
              </a:rPr>
              <a:t>으로 전달한다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이메일은 형태 관련 제약</a:t>
            </a:r>
            <a:r>
              <a:rPr lang="en-US" altLang="ko-KR" sz="1200" dirty="0">
                <a:solidFill>
                  <a:srgbClr val="FF0000"/>
                </a:solidFill>
              </a:rPr>
              <a:t>(html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</a:rPr>
              <a:t>input=email, </a:t>
            </a:r>
            <a:r>
              <a:rPr lang="en-US" altLang="ko-KR" sz="1200" dirty="0" err="1">
                <a:solidFill>
                  <a:srgbClr val="FF0000"/>
                </a:solidFill>
              </a:rPr>
              <a:t>userDTO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en-US" altLang="ko-KR" sz="1200" dirty="0">
                <a:solidFill>
                  <a:srgbClr val="FF0000"/>
                </a:solidFill>
              </a:rPr>
              <a:t>@email)</a:t>
            </a:r>
            <a:r>
              <a:rPr lang="ko-KR" altLang="en-US" sz="1200" dirty="0">
                <a:solidFill>
                  <a:srgbClr val="FF0000"/>
                </a:solidFill>
              </a:rPr>
              <a:t>에 의해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사이트를 통한 모든 이메일은 </a:t>
            </a:r>
            <a:r>
              <a:rPr lang="en-US" altLang="ko-KR" sz="1200" dirty="0">
                <a:solidFill>
                  <a:srgbClr val="FF0000"/>
                </a:solidFill>
              </a:rPr>
              <a:t>@</a:t>
            </a:r>
            <a:r>
              <a:rPr lang="ko-KR" altLang="en-US" sz="1200" dirty="0">
                <a:solidFill>
                  <a:srgbClr val="FF0000"/>
                </a:solidFill>
              </a:rPr>
              <a:t>가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포함된다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따라서 인수로 받은 </a:t>
            </a:r>
            <a:r>
              <a:rPr lang="en-US" altLang="ko-KR" sz="1200" dirty="0">
                <a:solidFill>
                  <a:srgbClr val="FF0000"/>
                </a:solidFill>
              </a:rPr>
              <a:t>id</a:t>
            </a:r>
            <a:r>
              <a:rPr lang="ko-KR" altLang="en-US" sz="1200" dirty="0">
                <a:solidFill>
                  <a:srgbClr val="FF0000"/>
                </a:solidFill>
              </a:rPr>
              <a:t>에 </a:t>
            </a:r>
            <a:r>
              <a:rPr lang="en-US" altLang="ko-KR" sz="1200" dirty="0">
                <a:solidFill>
                  <a:srgbClr val="FF0000"/>
                </a:solidFill>
              </a:rPr>
              <a:t>@</a:t>
            </a:r>
            <a:r>
              <a:rPr lang="ko-KR" altLang="en-US" sz="1200" dirty="0">
                <a:solidFill>
                  <a:srgbClr val="FF0000"/>
                </a:solidFill>
              </a:rPr>
              <a:t>가 포함되는 지 확인하여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아이디는 특수문자</a:t>
            </a:r>
            <a:r>
              <a:rPr lang="en-US" altLang="ko-KR" sz="1200" dirty="0">
                <a:solidFill>
                  <a:srgbClr val="FF0000"/>
                </a:solidFill>
              </a:rPr>
              <a:t>x)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아이디와 이메일을 구분하여 다른 메서드를 통해 존재 여부를 확인한다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532" y="252948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사용 환경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8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35" y="2261345"/>
            <a:ext cx="4503330" cy="1762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236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Java – game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Game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jdbc</a:t>
            </a:r>
            <a:r>
              <a:rPr lang="ko-KR" altLang="en-US" sz="2000" dirty="0"/>
              <a:t>를 활용함</a:t>
            </a:r>
            <a:endParaRPr lang="en-US" altLang="ko-KR" sz="2000" dirty="0"/>
          </a:p>
          <a:p>
            <a:r>
              <a:rPr lang="ko-KR" altLang="en-US" sz="2000" dirty="0"/>
              <a:t>원래 화면 </a:t>
            </a:r>
            <a:r>
              <a:rPr lang="en-US" altLang="ko-KR" sz="2000" dirty="0"/>
              <a:t>5</a:t>
            </a:r>
            <a:r>
              <a:rPr lang="ko-KR" altLang="en-US" sz="2000" dirty="0"/>
              <a:t>초마다 넘길 때 쓰려고 </a:t>
            </a:r>
            <a:r>
              <a:rPr lang="ko-KR" altLang="en-US" sz="2000" dirty="0" err="1"/>
              <a:t>만든건데</a:t>
            </a:r>
            <a:r>
              <a:rPr lang="en-US" altLang="ko-KR" sz="2000" dirty="0"/>
              <a:t> </a:t>
            </a:r>
            <a:r>
              <a:rPr lang="ko-KR" altLang="en-US" sz="2000" dirty="0"/>
              <a:t>안 쓰게 됨</a:t>
            </a:r>
            <a:r>
              <a:rPr lang="en-US" altLang="ko-KR" sz="2000" dirty="0"/>
              <a:t>, </a:t>
            </a:r>
            <a:r>
              <a:rPr lang="ko-KR" altLang="en-US" sz="2000" dirty="0"/>
              <a:t>혹시 나중에 고쳐서 쓰거나 </a:t>
            </a:r>
            <a:r>
              <a:rPr lang="en-US" altLang="ko-KR" sz="2000" dirty="0" err="1"/>
              <a:t>jdbc</a:t>
            </a:r>
            <a:r>
              <a:rPr lang="en-US" altLang="ko-KR" sz="2000" dirty="0"/>
              <a:t> </a:t>
            </a:r>
            <a:r>
              <a:rPr lang="ko-KR" altLang="en-US" sz="2000" dirty="0"/>
              <a:t>사용할 때 참고할 수 있어서 남겨 놓음 </a:t>
            </a:r>
            <a:r>
              <a:rPr lang="en-US" altLang="ko-KR" sz="2000" dirty="0"/>
              <a:t>-&gt; </a:t>
            </a:r>
            <a:r>
              <a:rPr lang="ko-KR" altLang="en-US" sz="2000" dirty="0"/>
              <a:t>현재 버전은 설명 생략</a:t>
            </a:r>
            <a:r>
              <a:rPr lang="en-US" altLang="ko-KR" sz="2000" dirty="0"/>
              <a:t>, </a:t>
            </a:r>
            <a:r>
              <a:rPr lang="ko-KR" altLang="en-US" sz="2000" b="1" dirty="0"/>
              <a:t>아래는 </a:t>
            </a:r>
            <a:r>
              <a:rPr lang="en-US" altLang="ko-KR" sz="2000" b="1" dirty="0" err="1"/>
              <a:t>jdbc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활용 설명</a:t>
            </a:r>
            <a:endParaRPr lang="en-US" altLang="ko-KR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6703"/>
            <a:ext cx="4915586" cy="40677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943" y="6062417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커넥션 </a:t>
            </a:r>
            <a:r>
              <a:rPr lang="ko-KR" altLang="en-US" sz="1200" b="1" dirty="0" err="1">
                <a:solidFill>
                  <a:srgbClr val="0070C0"/>
                </a:solidFill>
              </a:rPr>
              <a:t>로직</a:t>
            </a:r>
            <a:r>
              <a:rPr lang="ko-KR" altLang="en-US" sz="1200" b="1" dirty="0">
                <a:solidFill>
                  <a:srgbClr val="0070C0"/>
                </a:solidFill>
              </a:rPr>
              <a:t> 참고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3772" y="3430380"/>
            <a:ext cx="4453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커넥션 만들어서 연결하고 </a:t>
            </a:r>
            <a:r>
              <a:rPr lang="en-US" altLang="ko-KR" dirty="0" err="1">
                <a:solidFill>
                  <a:srgbClr val="0070C0"/>
                </a:solidFill>
              </a:rPr>
              <a:t>dto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만들고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Service</a:t>
            </a:r>
            <a:r>
              <a:rPr lang="ko-KR" altLang="en-US" dirty="0">
                <a:solidFill>
                  <a:srgbClr val="0070C0"/>
                </a:solidFill>
              </a:rPr>
              <a:t>에서 </a:t>
            </a:r>
            <a:r>
              <a:rPr lang="en-US" altLang="ko-KR" dirty="0" err="1">
                <a:solidFill>
                  <a:srgbClr val="0070C0"/>
                </a:solidFill>
              </a:rPr>
              <a:t>dao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겸 만들어서 쓰면 됨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 err="1">
                <a:solidFill>
                  <a:srgbClr val="0070C0"/>
                </a:solidFill>
              </a:rPr>
              <a:t>PreparedStatement</a:t>
            </a:r>
            <a:r>
              <a:rPr lang="en-US" altLang="ko-KR" dirty="0">
                <a:solidFill>
                  <a:srgbClr val="0070C0"/>
                </a:solidFill>
              </a:rPr>
              <a:t>, Statement, </a:t>
            </a:r>
            <a:r>
              <a:rPr lang="en-US" altLang="ko-KR" dirty="0" err="1">
                <a:solidFill>
                  <a:srgbClr val="0070C0"/>
                </a:solidFill>
              </a:rPr>
              <a:t>ResultSet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이용해서 </a:t>
            </a:r>
            <a:r>
              <a:rPr lang="en-US" altLang="ko-KR" dirty="0" err="1">
                <a:solidFill>
                  <a:srgbClr val="0070C0"/>
                </a:solidFill>
              </a:rPr>
              <a:t>sql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구현해서 쓰면 됨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70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리소스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367" y="1294722"/>
            <a:ext cx="2977332" cy="55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08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static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939" y="1756798"/>
            <a:ext cx="2900121" cy="4782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893" y="608201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r>
              <a:rPr lang="en-US" altLang="ko-KR" dirty="0"/>
              <a:t>, </a:t>
            </a:r>
            <a:r>
              <a:rPr lang="ko-KR" altLang="en-US" dirty="0"/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105246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리소스</a:t>
            </a:r>
            <a:r>
              <a:rPr lang="en-US" altLang="ko-KR" sz="4000" b="1" dirty="0"/>
              <a:t> – static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버튼 이미지와 같은 정적 리소스를 주로 모아 놓음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주의할 점은 </a:t>
            </a:r>
            <a:r>
              <a:rPr lang="en-US" altLang="ko-KR" sz="2000" dirty="0"/>
              <a:t>html</a:t>
            </a:r>
            <a:r>
              <a:rPr lang="ko-KR" altLang="en-US" sz="2000" dirty="0"/>
              <a:t>에서 사용할 때 경로 지정</a:t>
            </a:r>
            <a:r>
              <a:rPr lang="en-US" altLang="ko-KR" sz="2000" dirty="0"/>
              <a:t>, </a:t>
            </a:r>
            <a:r>
              <a:rPr lang="ko-KR" altLang="en-US" sz="2000" dirty="0"/>
              <a:t>아래 참고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7988"/>
            <a:ext cx="5630061" cy="247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5"/>
          <a:stretch/>
        </p:blipFill>
        <p:spPr>
          <a:xfrm>
            <a:off x="838200" y="2846160"/>
            <a:ext cx="4801270" cy="267413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4" idx="2"/>
          </p:cNvCxnSpPr>
          <p:nvPr/>
        </p:nvCxnSpPr>
        <p:spPr>
          <a:xfrm>
            <a:off x="3653231" y="2755673"/>
            <a:ext cx="19862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274277" y="3113573"/>
            <a:ext cx="215704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354" y="2461221"/>
            <a:ext cx="2183619" cy="3600648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7455877" y="2631830"/>
            <a:ext cx="6447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7631723" y="2846160"/>
            <a:ext cx="7064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573108" y="5767388"/>
            <a:ext cx="5275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3109" y="5531654"/>
            <a:ext cx="436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경로를 </a:t>
            </a:r>
            <a:r>
              <a:rPr lang="en-US" altLang="ko-KR" b="1" dirty="0">
                <a:solidFill>
                  <a:srgbClr val="0070C0"/>
                </a:solidFill>
              </a:rPr>
              <a:t>static </a:t>
            </a:r>
            <a:r>
              <a:rPr lang="ko-KR" altLang="en-US" b="1" dirty="0">
                <a:solidFill>
                  <a:srgbClr val="0070C0"/>
                </a:solidFill>
              </a:rPr>
              <a:t>기준으로 </a:t>
            </a:r>
            <a:r>
              <a:rPr lang="ko-KR" altLang="en-US" dirty="0">
                <a:solidFill>
                  <a:srgbClr val="0070C0"/>
                </a:solidFill>
              </a:rPr>
              <a:t>설정해야 먹음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버튼 같은 거 추가할 때 여기에 추가하기</a:t>
            </a:r>
          </a:p>
        </p:txBody>
      </p:sp>
      <p:sp>
        <p:nvSpPr>
          <p:cNvPr id="23" name="오른쪽 대괄호 22"/>
          <p:cNvSpPr/>
          <p:nvPr/>
        </p:nvSpPr>
        <p:spPr>
          <a:xfrm>
            <a:off x="8780585" y="2979866"/>
            <a:ext cx="339969" cy="611853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대괄호 23"/>
          <p:cNvSpPr/>
          <p:nvPr/>
        </p:nvSpPr>
        <p:spPr>
          <a:xfrm>
            <a:off x="8780585" y="3681046"/>
            <a:ext cx="339969" cy="131298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/>
          <p:cNvSpPr/>
          <p:nvPr/>
        </p:nvSpPr>
        <p:spPr>
          <a:xfrm>
            <a:off x="8610600" y="5110896"/>
            <a:ext cx="339969" cy="44172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대괄호 25"/>
          <p:cNvSpPr/>
          <p:nvPr/>
        </p:nvSpPr>
        <p:spPr>
          <a:xfrm>
            <a:off x="9120554" y="5767388"/>
            <a:ext cx="433754" cy="29448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20554" y="3113573"/>
            <a:ext cx="1250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이전</a:t>
            </a:r>
            <a:r>
              <a:rPr lang="en-US" altLang="ko-KR" sz="1200" dirty="0">
                <a:solidFill>
                  <a:srgbClr val="0070C0"/>
                </a:solidFill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</a:rPr>
              <a:t>다음 버튼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15151" y="416392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헤더에 쓰인 버튼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83211" y="508335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Logo2 -&gt; </a:t>
            </a:r>
            <a:r>
              <a:rPr lang="ko-KR" altLang="en-US" sz="1200" dirty="0" err="1">
                <a:solidFill>
                  <a:srgbClr val="0070C0"/>
                </a:solidFill>
              </a:rPr>
              <a:t>메인에</a:t>
            </a:r>
            <a:r>
              <a:rPr lang="ko-KR" altLang="en-US" sz="1200" dirty="0">
                <a:solidFill>
                  <a:srgbClr val="0070C0"/>
                </a:solidFill>
              </a:rPr>
              <a:t> 크게 쓰인 로고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Next -&gt; </a:t>
            </a:r>
            <a:r>
              <a:rPr lang="ko-KR" altLang="en-US" sz="1200" dirty="0" err="1">
                <a:solidFill>
                  <a:srgbClr val="0070C0"/>
                </a:solidFill>
              </a:rPr>
              <a:t>화살표형</a:t>
            </a:r>
            <a:r>
              <a:rPr lang="ko-KR" altLang="en-US" sz="1200" dirty="0">
                <a:solidFill>
                  <a:srgbClr val="0070C0"/>
                </a:solidFill>
              </a:rPr>
              <a:t> 버튼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58553" y="576073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화면 </a:t>
            </a:r>
            <a:r>
              <a:rPr lang="en-US" altLang="ko-KR" sz="1400" dirty="0">
                <a:solidFill>
                  <a:srgbClr val="0070C0"/>
                </a:solidFill>
              </a:rPr>
              <a:t>5</a:t>
            </a:r>
            <a:r>
              <a:rPr lang="ko-KR" altLang="en-US" sz="1400" dirty="0">
                <a:solidFill>
                  <a:srgbClr val="0070C0"/>
                </a:solidFill>
              </a:rPr>
              <a:t>초마다 넘기는 </a:t>
            </a:r>
            <a:r>
              <a:rPr lang="en-US" altLang="ko-KR" sz="1400" dirty="0" err="1">
                <a:solidFill>
                  <a:srgbClr val="0070C0"/>
                </a:solidFill>
              </a:rPr>
              <a:t>js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741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/>
              <a:t>리소스</a:t>
            </a:r>
            <a:r>
              <a:rPr lang="en-US" altLang="ko-KR" sz="4000" b="1" dirty="0"/>
              <a:t> – static – </a:t>
            </a:r>
            <a:r>
              <a:rPr lang="en-US" altLang="ko-KR" sz="4000" b="1" dirty="0" err="1"/>
              <a:t>js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91" y="1079004"/>
            <a:ext cx="4730208" cy="5665709"/>
          </a:xfrm>
        </p:spPr>
      </p:pic>
      <p:sp>
        <p:nvSpPr>
          <p:cNvPr id="10" name="오른쪽 대괄호 9"/>
          <p:cNvSpPr/>
          <p:nvPr/>
        </p:nvSpPr>
        <p:spPr>
          <a:xfrm>
            <a:off x="5050172" y="1079004"/>
            <a:ext cx="520118" cy="1169246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654179" y="1317276"/>
            <a:ext cx="32528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바뀔 화면 이미지 링크를 배열로 만듦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400" dirty="0">
                <a:solidFill>
                  <a:srgbClr val="0070C0"/>
                </a:solidFill>
              </a:rPr>
              <a:t>현재 링크는 </a:t>
            </a:r>
            <a:r>
              <a:rPr lang="en-US" altLang="ko-KR" sz="1400" dirty="0">
                <a:solidFill>
                  <a:srgbClr val="0070C0"/>
                </a:solidFill>
              </a:rPr>
              <a:t>steam</a:t>
            </a:r>
            <a:r>
              <a:rPr lang="ko-KR" altLang="en-US" sz="1400" dirty="0">
                <a:solidFill>
                  <a:srgbClr val="0070C0"/>
                </a:solidFill>
              </a:rPr>
              <a:t>에서 가져옴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화면 이미지 구성 바꿀 때 여길 바꾸기</a:t>
            </a:r>
          </a:p>
        </p:txBody>
      </p:sp>
      <p:sp>
        <p:nvSpPr>
          <p:cNvPr id="13" name="설명선 2 12"/>
          <p:cNvSpPr/>
          <p:nvPr/>
        </p:nvSpPr>
        <p:spPr>
          <a:xfrm>
            <a:off x="3322039" y="5360565"/>
            <a:ext cx="1753299" cy="109057"/>
          </a:xfrm>
          <a:prstGeom prst="borderCallout2">
            <a:avLst>
              <a:gd name="adj1" fmla="val 41827"/>
              <a:gd name="adj2" fmla="val 102193"/>
              <a:gd name="adj3" fmla="val 157211"/>
              <a:gd name="adj4" fmla="val 110127"/>
              <a:gd name="adj5" fmla="val 166346"/>
              <a:gd name="adj6" fmla="val 1222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435402" y="5415093"/>
            <a:ext cx="1321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이 부분 형식 주의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838200" y="2457974"/>
            <a:ext cx="19972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2348917" y="2608976"/>
            <a:ext cx="2105637" cy="8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38200" y="2969703"/>
            <a:ext cx="864765" cy="8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283516" y="3590386"/>
            <a:ext cx="31710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763398" y="4471332"/>
            <a:ext cx="1191237" cy="8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38200" y="5972961"/>
            <a:ext cx="52081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680691" y="6476301"/>
            <a:ext cx="20121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599794" y="598701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970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/>
              <a:t>타임리프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27" y="1928099"/>
            <a:ext cx="2856746" cy="3491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893" y="608201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r>
              <a:rPr lang="en-US" altLang="ko-KR" dirty="0"/>
              <a:t>, </a:t>
            </a:r>
            <a:r>
              <a:rPr lang="ko-KR" altLang="en-US" dirty="0"/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1507146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/>
              <a:t>Html </a:t>
            </a:r>
            <a:r>
              <a:rPr lang="ko-KR" altLang="en-US" sz="4000" b="1" dirty="0"/>
              <a:t>파일 구성</a:t>
            </a:r>
            <a:r>
              <a:rPr lang="en-US" altLang="ko-KR" sz="4000" b="1" dirty="0"/>
              <a:t>(</a:t>
            </a:r>
            <a:r>
              <a:rPr lang="ko-KR" altLang="en-US" sz="4000" b="1" dirty="0"/>
              <a:t>현재</a:t>
            </a:r>
            <a:r>
              <a:rPr lang="en-US" altLang="ko-KR" sz="4000" b="1" dirty="0"/>
              <a:t>)</a:t>
            </a:r>
            <a:endParaRPr lang="ko-KR" altLang="en-US" sz="4000" b="1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891061" y="1963894"/>
            <a:ext cx="1326995" cy="1789163"/>
            <a:chOff x="1779548" y="1685113"/>
            <a:chExt cx="1326995" cy="1789163"/>
          </a:xfrm>
        </p:grpSpPr>
        <p:sp>
          <p:nvSpPr>
            <p:cNvPr id="7" name="직사각형 6"/>
            <p:cNvSpPr/>
            <p:nvPr/>
          </p:nvSpPr>
          <p:spPr>
            <a:xfrm>
              <a:off x="1779548" y="1685113"/>
              <a:ext cx="1326995" cy="1297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email.html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chemeClr val="accent4"/>
                  </a:solidFill>
                </a:rPr>
                <a:t>이메일</a:t>
              </a:r>
              <a:endParaRPr lang="en-US" altLang="ko-KR" dirty="0">
                <a:solidFill>
                  <a:schemeClr val="accent4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Link(</a:t>
              </a:r>
              <a:r>
                <a:rPr lang="ko-KR" altLang="en-US" sz="1400" dirty="0">
                  <a:solidFill>
                    <a:srgbClr val="FF0000"/>
                  </a:solidFill>
                </a:rPr>
                <a:t>비회원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80361" y="3104944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Get, post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541441" y="1954020"/>
            <a:ext cx="1326995" cy="1799037"/>
            <a:chOff x="3429928" y="1675239"/>
            <a:chExt cx="1326995" cy="1799037"/>
          </a:xfrm>
        </p:grpSpPr>
        <p:sp>
          <p:nvSpPr>
            <p:cNvPr id="11" name="직사각형 10"/>
            <p:cNvSpPr/>
            <p:nvPr/>
          </p:nvSpPr>
          <p:spPr>
            <a:xfrm>
              <a:off x="3429928" y="1675239"/>
              <a:ext cx="1326995" cy="12978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Join_pwd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이메일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accent4"/>
                  </a:solidFill>
                </a:rPr>
                <a:t>비번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9928" y="310494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191821" y="1945426"/>
            <a:ext cx="1360449" cy="2301051"/>
            <a:chOff x="5080308" y="1666645"/>
            <a:chExt cx="1360449" cy="2301051"/>
          </a:xfrm>
        </p:grpSpPr>
        <p:sp>
          <p:nvSpPr>
            <p:cNvPr id="12" name="직사각형 11"/>
            <p:cNvSpPr/>
            <p:nvPr/>
          </p:nvSpPr>
          <p:spPr>
            <a:xfrm>
              <a:off x="5080308" y="1666645"/>
              <a:ext cx="1360449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Select_info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이메일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비번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생일</a:t>
              </a:r>
              <a:endParaRPr lang="en-US" altLang="ko-KR" dirty="0">
                <a:solidFill>
                  <a:srgbClr val="FFC000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성별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80308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80649" y="1949723"/>
            <a:ext cx="1275539" cy="2296754"/>
            <a:chOff x="6769136" y="1670942"/>
            <a:chExt cx="1275539" cy="2296754"/>
          </a:xfrm>
        </p:grpSpPr>
        <p:sp>
          <p:nvSpPr>
            <p:cNvPr id="13" name="직사각형 12"/>
            <p:cNvSpPr/>
            <p:nvPr/>
          </p:nvSpPr>
          <p:spPr>
            <a:xfrm>
              <a:off x="6773436" y="1670942"/>
              <a:ext cx="1271239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Select_like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…</a:t>
              </a: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성별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C000"/>
                  </a:solidFill>
                </a:rPr>
                <a:t>선호장르</a:t>
              </a:r>
              <a:r>
                <a:rPr lang="en-US" altLang="ko-KR" dirty="0">
                  <a:solidFill>
                    <a:srgbClr val="FFC000"/>
                  </a:solidFill>
                </a:rPr>
                <a:t>(5 </a:t>
              </a:r>
              <a:r>
                <a:rPr lang="ko-KR" altLang="en-US" dirty="0">
                  <a:solidFill>
                    <a:srgbClr val="FFC000"/>
                  </a:solidFill>
                </a:rPr>
                <a:t>이하</a:t>
              </a:r>
              <a:r>
                <a:rPr lang="en-US" altLang="ko-KR" dirty="0">
                  <a:solidFill>
                    <a:srgbClr val="FFC000"/>
                  </a:solidFill>
                </a:rPr>
                <a:t>)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9136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483525" y="1943685"/>
            <a:ext cx="1570230" cy="2302792"/>
            <a:chOff x="8372012" y="1664904"/>
            <a:chExt cx="1570230" cy="2302792"/>
          </a:xfrm>
        </p:grpSpPr>
        <p:sp>
          <p:nvSpPr>
            <p:cNvPr id="14" name="직사각형 13"/>
            <p:cNvSpPr/>
            <p:nvPr/>
          </p:nvSpPr>
          <p:spPr>
            <a:xfrm>
              <a:off x="8377354" y="1664904"/>
              <a:ext cx="1564888" cy="18665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Select_hate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>
                  <a:solidFill>
                    <a:srgbClr val="7030A0"/>
                  </a:solidFill>
                </a:rPr>
                <a:t>…</a:t>
              </a:r>
            </a:p>
            <a:p>
              <a:pPr algn="ctr"/>
              <a:r>
                <a:rPr lang="ko-KR" altLang="en-US" dirty="0">
                  <a:solidFill>
                    <a:srgbClr val="7030A0"/>
                  </a:solidFill>
                </a:rPr>
                <a:t>선호 장르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pPr algn="ctr"/>
              <a:r>
                <a:rPr lang="ko-KR" altLang="en-US" dirty="0" err="1">
                  <a:solidFill>
                    <a:srgbClr val="FFC000"/>
                  </a:solidFill>
                </a:rPr>
                <a:t>비선호</a:t>
              </a:r>
              <a:r>
                <a:rPr lang="ko-KR" altLang="en-US" dirty="0">
                  <a:solidFill>
                    <a:srgbClr val="FFC000"/>
                  </a:solidFill>
                </a:rPr>
                <a:t> 장르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72012" y="3598364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404089" y="1943685"/>
            <a:ext cx="1449658" cy="2051218"/>
            <a:chOff x="10292576" y="1664904"/>
            <a:chExt cx="1449658" cy="2051218"/>
          </a:xfrm>
        </p:grpSpPr>
        <p:sp>
          <p:nvSpPr>
            <p:cNvPr id="15" name="직사각형 14"/>
            <p:cNvSpPr/>
            <p:nvPr/>
          </p:nvSpPr>
          <p:spPr>
            <a:xfrm>
              <a:off x="10292576" y="1664904"/>
              <a:ext cx="1449658" cy="16247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Complete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정리해서</a:t>
              </a:r>
              <a:endParaRPr lang="en-US" altLang="ko-KR" dirty="0"/>
            </a:p>
            <a:p>
              <a:pPr algn="ctr"/>
              <a:r>
                <a:rPr lang="ko-KR" altLang="en-US" dirty="0" err="1"/>
                <a:t>디비로</a:t>
              </a:r>
              <a:endParaRPr lang="en-US" altLang="ko-KR" dirty="0"/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Link(</a:t>
              </a:r>
              <a:r>
                <a:rPr lang="ko-KR" altLang="en-US" sz="1400" dirty="0">
                  <a:solidFill>
                    <a:srgbClr val="FF0000"/>
                  </a:solidFill>
                </a:rPr>
                <a:t>로그인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92576" y="3346790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post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1749" y="1958319"/>
            <a:ext cx="1659673" cy="1794738"/>
            <a:chOff x="220236" y="1679538"/>
            <a:chExt cx="1659673" cy="1794738"/>
          </a:xfrm>
        </p:grpSpPr>
        <p:grpSp>
          <p:nvGrpSpPr>
            <p:cNvPr id="23" name="그룹 22"/>
            <p:cNvGrpSpPr/>
            <p:nvPr/>
          </p:nvGrpSpPr>
          <p:grpSpPr>
            <a:xfrm>
              <a:off x="220236" y="1679538"/>
              <a:ext cx="1235927" cy="1794738"/>
              <a:chOff x="220236" y="1679538"/>
              <a:chExt cx="1235927" cy="179473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220236" y="1679538"/>
                <a:ext cx="1235927" cy="12978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main.html</a:t>
                </a:r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link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0236" y="3104944"/>
                <a:ext cx="527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get</a:t>
                </a:r>
                <a:endParaRPr lang="ko-KR" altLang="en-US" dirty="0"/>
              </a:p>
            </p:txBody>
          </p:sp>
        </p:grpSp>
        <p:cxnSp>
          <p:nvCxnSpPr>
            <p:cNvPr id="9" name="직선 화살표 연결선 8"/>
            <p:cNvCxnSpPr/>
            <p:nvPr/>
          </p:nvCxnSpPr>
          <p:spPr>
            <a:xfrm flipV="1">
              <a:off x="1099324" y="2118733"/>
              <a:ext cx="780585" cy="4906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오른쪽 화살표 30"/>
          <p:cNvSpPr/>
          <p:nvPr/>
        </p:nvSpPr>
        <p:spPr>
          <a:xfrm>
            <a:off x="3122342" y="2642841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788054" y="2743915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6404514" y="2800643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8038282" y="2888168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9939678" y="2730354"/>
            <a:ext cx="591015" cy="24532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31749" y="4561973"/>
            <a:ext cx="3802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Link: </a:t>
            </a:r>
            <a:r>
              <a:rPr lang="ko-KR" altLang="en-US" dirty="0">
                <a:solidFill>
                  <a:srgbClr val="FF0000"/>
                </a:solidFill>
              </a:rPr>
              <a:t>링크 연결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해당 페이지에서 새로 받은 정보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7030A0"/>
                </a:solidFill>
              </a:rPr>
              <a:t>이전에 받은 정보</a:t>
            </a: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ko-KR" altLang="en-US" dirty="0">
                <a:solidFill>
                  <a:srgbClr val="7030A0"/>
                </a:solidFill>
              </a:rPr>
              <a:t>안보이게 넘기기</a:t>
            </a:r>
            <a:r>
              <a:rPr lang="en-US" altLang="ko-KR" dirty="0">
                <a:solidFill>
                  <a:srgbClr val="7030A0"/>
                </a:solidFill>
              </a:rPr>
              <a:t>)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1082598" y="3047657"/>
            <a:ext cx="9701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969" y="5570990"/>
            <a:ext cx="5287113" cy="3620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765535" y="5031862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</a:rPr>
              <a:t>어플리케이션 </a:t>
            </a:r>
            <a:r>
              <a:rPr lang="ko-KR" altLang="en-US" sz="1400" dirty="0" err="1">
                <a:solidFill>
                  <a:srgbClr val="00B050"/>
                </a:solidFill>
              </a:rPr>
              <a:t>프로퍼티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 err="1">
                <a:solidFill>
                  <a:srgbClr val="00B050"/>
                </a:solidFill>
              </a:rPr>
              <a:t>타임리프</a:t>
            </a:r>
            <a:r>
              <a:rPr lang="ko-KR" altLang="en-US" sz="1400" dirty="0">
                <a:solidFill>
                  <a:srgbClr val="00B050"/>
                </a:solidFill>
              </a:rPr>
              <a:t> 관련 설정</a:t>
            </a:r>
          </a:p>
        </p:txBody>
      </p:sp>
    </p:spTree>
    <p:extLst>
      <p:ext uri="{BB962C8B-B14F-4D97-AF65-F5344CB8AC3E}">
        <p14:creationId xmlns:p14="http://schemas.microsoft.com/office/powerpoint/2010/main" val="3272324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 err="1"/>
              <a:t>css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배경이 게임 이미지로 들어가는 부분은 디자인 초안처럼 페이지를 만들기 위해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를 불가피하게 길게 사용함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1600" dirty="0"/>
              <a:t>- &gt; </a:t>
            </a:r>
            <a:r>
              <a:rPr lang="ko-KR" altLang="en-US" sz="1600" dirty="0"/>
              <a:t>배경 관련 동작을 </a:t>
            </a:r>
            <a:r>
              <a:rPr lang="ko-KR" altLang="en-US" sz="1600" dirty="0" err="1"/>
              <a:t>확인해야해서ㅠ</a:t>
            </a:r>
            <a:endParaRPr lang="en-US" altLang="ko-KR" sz="1600" dirty="0"/>
          </a:p>
          <a:p>
            <a:r>
              <a:rPr lang="ko-KR" altLang="en-US" sz="2000" dirty="0"/>
              <a:t>해당 부분 이해를 위해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도 </a:t>
            </a:r>
            <a:r>
              <a:rPr lang="en-US" altLang="ko-KR" sz="2000" b="1" dirty="0"/>
              <a:t>main.html </a:t>
            </a:r>
            <a:r>
              <a:rPr lang="ko-KR" altLang="en-US" sz="2000" b="1" dirty="0"/>
              <a:t>부분에 설명을 </a:t>
            </a:r>
            <a:r>
              <a:rPr lang="ko-KR" altLang="en-US" sz="2000" dirty="0"/>
              <a:t>추가함</a:t>
            </a:r>
            <a:r>
              <a:rPr lang="en-US" altLang="ko-KR" sz="2000" dirty="0"/>
              <a:t>. </a:t>
            </a:r>
            <a:r>
              <a:rPr lang="ko-KR" altLang="en-US" sz="2000" b="1" dirty="0"/>
              <a:t>이후 페이지는 </a:t>
            </a:r>
            <a:r>
              <a:rPr lang="en-US" altLang="ko-KR" sz="2000" dirty="0" err="1"/>
              <a:t>css</a:t>
            </a:r>
            <a:r>
              <a:rPr lang="en-US" altLang="ko-KR" sz="2000" dirty="0"/>
              <a:t> </a:t>
            </a:r>
            <a:r>
              <a:rPr lang="ko-KR" altLang="en-US" sz="2000" b="1" dirty="0"/>
              <a:t>설명</a:t>
            </a:r>
            <a:r>
              <a:rPr lang="ko-KR" altLang="en-US" sz="2000" dirty="0"/>
              <a:t>을 </a:t>
            </a:r>
            <a:r>
              <a:rPr lang="ko-KR" altLang="en-US" sz="2000" b="1" dirty="0"/>
              <a:t>최소화</a:t>
            </a:r>
            <a:r>
              <a:rPr lang="ko-KR" altLang="en-US" sz="2000" dirty="0"/>
              <a:t>하겠음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폰트는 모두 저작권 안 걸리는 폰트 사용함</a:t>
            </a:r>
            <a:r>
              <a:rPr lang="en-US" altLang="ko-KR" sz="2000" dirty="0"/>
              <a:t>, </a:t>
            </a:r>
            <a:r>
              <a:rPr lang="ko-KR" altLang="en-US" sz="2000" dirty="0"/>
              <a:t>버튼 이미지도 모두 포토샵으로 직접 제작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Main, email, </a:t>
            </a:r>
            <a:r>
              <a:rPr lang="en-US" altLang="ko-KR" sz="2000" dirty="0" err="1"/>
              <a:t>join_pwd</a:t>
            </a:r>
            <a:r>
              <a:rPr lang="en-US" altLang="ko-KR" sz="2000" dirty="0"/>
              <a:t>, complete(</a:t>
            </a:r>
            <a:r>
              <a:rPr lang="ko-KR" altLang="en-US" sz="2000" dirty="0"/>
              <a:t>배경 있는 </a:t>
            </a:r>
            <a:r>
              <a:rPr lang="en-US" altLang="ko-KR" sz="2000" dirty="0"/>
              <a:t>html </a:t>
            </a:r>
            <a:r>
              <a:rPr lang="ko-KR" altLang="en-US" sz="2000" dirty="0"/>
              <a:t>파일</a:t>
            </a:r>
            <a:r>
              <a:rPr lang="en-US" altLang="ko-KR" sz="2000" dirty="0"/>
              <a:t>)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ko-KR" altLang="en-US" sz="2000" dirty="0"/>
              <a:t>현재 </a:t>
            </a:r>
            <a:r>
              <a:rPr lang="en-US" altLang="ko-KR" sz="2000" dirty="0"/>
              <a:t>&lt;!DOCTYPE html&gt; </a:t>
            </a:r>
            <a:r>
              <a:rPr lang="ko-KR" altLang="en-US" sz="2000" dirty="0"/>
              <a:t>쓰면 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엉킴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781636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Main.html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36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사용 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스프링</a:t>
            </a:r>
            <a:r>
              <a:rPr lang="en-US" altLang="ko-KR" dirty="0"/>
              <a:t>(sts4)</a:t>
            </a:r>
          </a:p>
          <a:p>
            <a:pPr lvl="1"/>
            <a:r>
              <a:rPr lang="en-US" altLang="ko-KR" dirty="0">
                <a:hlinkClick r:id="rId2"/>
              </a:rPr>
              <a:t>https://kjchoi.co.kr/17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설치.pptx</a:t>
            </a:r>
            <a:endParaRPr lang="en-US" altLang="ko-KR" dirty="0"/>
          </a:p>
          <a:p>
            <a:pPr lvl="1"/>
            <a:r>
              <a:rPr lang="ko-KR" altLang="en-US" dirty="0"/>
              <a:t>자바프레임워크 쓰는 거 기억 </a:t>
            </a:r>
            <a:r>
              <a:rPr lang="ko-KR" altLang="en-US" dirty="0" err="1"/>
              <a:t>안나면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 err="1">
                <a:hlinkClick r:id="rId4"/>
              </a:rPr>
              <a:t>Javaframework</a:t>
            </a:r>
            <a:r>
              <a:rPr lang="en-US" altLang="ko-KR" dirty="0"/>
              <a:t> -&gt; </a:t>
            </a:r>
            <a:r>
              <a:rPr lang="ko-KR" altLang="en-US" dirty="0"/>
              <a:t>제가 강의 자료 원드라이브에 자료 </a:t>
            </a:r>
            <a:r>
              <a:rPr lang="ko-KR" altLang="en-US" dirty="0" err="1"/>
              <a:t>저장해놓은거에여</a:t>
            </a:r>
            <a:endParaRPr lang="en-US" altLang="ko-KR" dirty="0"/>
          </a:p>
          <a:p>
            <a:r>
              <a:rPr lang="en-US" altLang="ko-KR" dirty="0" err="1"/>
              <a:t>MySql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https://shinysblog.tistory.com/20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57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431097" y="1690688"/>
            <a:ext cx="6970656" cy="4295492"/>
            <a:chOff x="2709644" y="1933752"/>
            <a:chExt cx="6970656" cy="4295492"/>
          </a:xfrm>
        </p:grpSpPr>
        <p:sp>
          <p:nvSpPr>
            <p:cNvPr id="5" name="직사각형 4"/>
            <p:cNvSpPr/>
            <p:nvPr/>
          </p:nvSpPr>
          <p:spPr>
            <a:xfrm>
              <a:off x="2709644" y="2630469"/>
              <a:ext cx="6694414" cy="359877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5234730" y="1933752"/>
              <a:ext cx="4445570" cy="682171"/>
              <a:chOff x="3590488" y="385782"/>
              <a:chExt cx="6423240" cy="939781"/>
            </a:xfrm>
          </p:grpSpPr>
          <p:cxnSp>
            <p:nvCxnSpPr>
              <p:cNvPr id="14" name="직선 화살표 연결선 13"/>
              <p:cNvCxnSpPr/>
              <p:nvPr/>
            </p:nvCxnSpPr>
            <p:spPr>
              <a:xfrm flipV="1">
                <a:off x="3590488" y="662781"/>
                <a:ext cx="486562" cy="662782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4077050" y="385782"/>
                <a:ext cx="5936678" cy="349803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dirty="0" err="1">
                    <a:solidFill>
                      <a:srgbClr val="0070C0"/>
                    </a:solidFill>
                  </a:rPr>
                  <a:t>B_img</a:t>
                </a:r>
                <a:r>
                  <a:rPr lang="en-US" altLang="ko-KR" sz="1050" b="1" dirty="0">
                    <a:solidFill>
                      <a:srgbClr val="0070C0"/>
                    </a:solidFill>
                  </a:rPr>
                  <a:t> : </a:t>
                </a:r>
                <a:r>
                  <a:rPr lang="ko-KR" altLang="en-US" sz="1050" dirty="0">
                    <a:solidFill>
                      <a:srgbClr val="0070C0"/>
                    </a:solidFill>
                  </a:rPr>
                  <a:t>전체 페이지를 덮음</a:t>
                </a:r>
                <a:r>
                  <a:rPr lang="en-US" altLang="ko-KR" sz="1050" dirty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050" dirty="0">
                    <a:solidFill>
                      <a:srgbClr val="0070C0"/>
                    </a:solidFill>
                  </a:rPr>
                  <a:t>불투명도 조절</a:t>
                </a:r>
                <a:r>
                  <a:rPr lang="en-US" altLang="ko-KR" sz="1050" dirty="0">
                    <a:solidFill>
                      <a:srgbClr val="0070C0"/>
                    </a:solidFill>
                  </a:rPr>
                  <a:t>(body</a:t>
                </a:r>
                <a:r>
                  <a:rPr lang="ko-KR" altLang="en-US" sz="1050" dirty="0">
                    <a:solidFill>
                      <a:srgbClr val="0070C0"/>
                    </a:solidFill>
                  </a:rPr>
                  <a:t>랑 </a:t>
                </a:r>
                <a:r>
                  <a:rPr lang="ko-KR" altLang="en-US" sz="1050" dirty="0" err="1">
                    <a:solidFill>
                      <a:srgbClr val="0070C0"/>
                    </a:solidFill>
                  </a:rPr>
                  <a:t>별도여야</a:t>
                </a:r>
                <a:r>
                  <a:rPr lang="ko-KR" altLang="en-US" sz="1050" dirty="0">
                    <a:solidFill>
                      <a:srgbClr val="0070C0"/>
                    </a:solidFill>
                  </a:rPr>
                  <a:t> 함</a:t>
                </a:r>
                <a:r>
                  <a:rPr lang="en-US" altLang="ko-KR" sz="1050" dirty="0">
                    <a:solidFill>
                      <a:srgbClr val="0070C0"/>
                    </a:solidFill>
                  </a:rPr>
                  <a:t>)</a:t>
                </a:r>
                <a:endParaRPr lang="ko-KR" altLang="en-US" sz="105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11339" y="2106410"/>
            <a:ext cx="67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(0, 0)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464653" y="2412572"/>
            <a:ext cx="6647965" cy="511437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헤더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64653" y="2955249"/>
            <a:ext cx="6647965" cy="301608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content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1012" y="2695182"/>
            <a:ext cx="927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(100, 0)</a:t>
            </a:r>
            <a:endParaRPr lang="ko-KR" altLang="en-US" sz="1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105472" y="2395794"/>
            <a:ext cx="2134101" cy="528797"/>
            <a:chOff x="6300131" y="1325563"/>
            <a:chExt cx="3083482" cy="728488"/>
          </a:xfrm>
        </p:grpSpPr>
        <p:sp>
          <p:nvSpPr>
            <p:cNvPr id="10" name="오른쪽 대괄호 9"/>
            <p:cNvSpPr/>
            <p:nvPr/>
          </p:nvSpPr>
          <p:spPr>
            <a:xfrm>
              <a:off x="6300131" y="1325563"/>
              <a:ext cx="159391" cy="728488"/>
            </a:xfrm>
            <a:prstGeom prst="rightBracket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93078" y="1559002"/>
              <a:ext cx="289053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100px, (</a:t>
              </a:r>
              <a:r>
                <a:rPr lang="ko-KR" altLang="en-US" sz="1100" dirty="0"/>
                <a:t>버튼 높이 </a:t>
              </a:r>
              <a:r>
                <a:rPr lang="en-US" altLang="ko-KR" sz="1100" dirty="0"/>
                <a:t>50px, </a:t>
              </a:r>
              <a:r>
                <a:rPr lang="ko-KR" altLang="en-US" sz="1100" dirty="0"/>
                <a:t>여백 상하로 </a:t>
              </a:r>
              <a:r>
                <a:rPr lang="en-US" altLang="ko-KR" sz="1100" dirty="0"/>
                <a:t>25px)</a:t>
              </a:r>
              <a:endParaRPr lang="ko-KR" altLang="en-US" sz="1100" dirty="0"/>
            </a:p>
          </p:txBody>
        </p:sp>
      </p:grp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19713" y="4882609"/>
            <a:ext cx="2191626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Z-index(</a:t>
            </a:r>
            <a:r>
              <a:rPr lang="ko-KR" altLang="en-US" sz="1200" b="1" dirty="0"/>
              <a:t>숫자 클수록 </a:t>
            </a:r>
            <a:r>
              <a:rPr lang="ko-KR" altLang="en-US" sz="1200" b="1" dirty="0" err="1"/>
              <a:t>앞에옴</a:t>
            </a:r>
            <a:r>
              <a:rPr lang="en-US" altLang="ko-KR" sz="1200" b="1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92D050"/>
                </a:solidFill>
              </a:rPr>
              <a:t>3: </a:t>
            </a:r>
            <a:r>
              <a:rPr lang="ko-KR" altLang="en-US" sz="1200" b="1" dirty="0">
                <a:solidFill>
                  <a:srgbClr val="92D050"/>
                </a:solidFill>
              </a:rPr>
              <a:t>헤더 </a:t>
            </a:r>
            <a:r>
              <a:rPr lang="en-US" altLang="ko-KR" sz="1200" b="1" dirty="0">
                <a:solidFill>
                  <a:srgbClr val="92D050"/>
                </a:solidFill>
              </a:rPr>
              <a:t>(</a:t>
            </a:r>
            <a:r>
              <a:rPr lang="ko-KR" altLang="en-US" sz="1200" b="1" dirty="0">
                <a:solidFill>
                  <a:srgbClr val="92D050"/>
                </a:solidFill>
              </a:rPr>
              <a:t>제일 앞에</a:t>
            </a:r>
            <a:r>
              <a:rPr lang="en-US" altLang="ko-KR" sz="1200" b="1" dirty="0">
                <a:solidFill>
                  <a:srgbClr val="92D050"/>
                </a:solidFill>
              </a:rPr>
              <a:t>)</a:t>
            </a:r>
          </a:p>
          <a:p>
            <a:r>
              <a:rPr lang="en-US" altLang="ko-KR" sz="1200" b="1" dirty="0">
                <a:solidFill>
                  <a:srgbClr val="FFC000"/>
                </a:solidFill>
              </a:rPr>
              <a:t>2: content</a:t>
            </a:r>
          </a:p>
          <a:p>
            <a:r>
              <a:rPr lang="en-US" altLang="ko-KR" sz="12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1: </a:t>
            </a:r>
            <a:r>
              <a:rPr lang="en-US" altLang="ko-KR" sz="1200" b="1" dirty="0" err="1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b_img</a:t>
            </a:r>
            <a:r>
              <a:rPr lang="en-US" altLang="ko-KR" sz="12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 (</a:t>
            </a:r>
            <a:r>
              <a:rPr lang="ko-KR" altLang="en-US" sz="12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제일 뒤에</a:t>
            </a:r>
            <a:r>
              <a:rPr lang="en-US" altLang="ko-KR" sz="12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)</a:t>
            </a:r>
            <a:endParaRPr lang="ko-KR" altLang="en-US" sz="1200" b="1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075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Main.html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56" y="1104171"/>
            <a:ext cx="10107389" cy="5016845"/>
          </a:xfrm>
        </p:spPr>
      </p:pic>
    </p:spTree>
    <p:extLst>
      <p:ext uri="{BB962C8B-B14F-4D97-AF65-F5344CB8AC3E}">
        <p14:creationId xmlns:p14="http://schemas.microsoft.com/office/powerpoint/2010/main" val="1415036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Main.html -</a:t>
            </a:r>
            <a:r>
              <a:rPr lang="en-US" altLang="ko-KR" sz="4000" b="1" dirty="0" err="1"/>
              <a:t>css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3" y="1325563"/>
            <a:ext cx="9593014" cy="2524477"/>
          </a:xfrm>
        </p:spPr>
      </p:pic>
      <p:sp>
        <p:nvSpPr>
          <p:cNvPr id="7" name="설명선 2 6"/>
          <p:cNvSpPr/>
          <p:nvPr/>
        </p:nvSpPr>
        <p:spPr>
          <a:xfrm>
            <a:off x="1795244" y="1325563"/>
            <a:ext cx="1065402" cy="226400"/>
          </a:xfrm>
          <a:prstGeom prst="borderCallout2">
            <a:avLst>
              <a:gd name="adj1" fmla="val 26161"/>
              <a:gd name="adj2" fmla="val 105053"/>
              <a:gd name="adj3" fmla="val -55358"/>
              <a:gd name="adj4" fmla="val 127427"/>
              <a:gd name="adj5" fmla="val -61653"/>
              <a:gd name="adj6" fmla="val 15727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89820" y="1048564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숫자 클수록 앞에 옴</a:t>
            </a:r>
          </a:p>
        </p:txBody>
      </p:sp>
      <p:sp>
        <p:nvSpPr>
          <p:cNvPr id="9" name="오른쪽 대괄호 8"/>
          <p:cNvSpPr/>
          <p:nvPr/>
        </p:nvSpPr>
        <p:spPr>
          <a:xfrm>
            <a:off x="3489820" y="1551963"/>
            <a:ext cx="83890" cy="494951"/>
          </a:xfrm>
          <a:prstGeom prst="rightBracket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573710" y="1660938"/>
            <a:ext cx="2579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절대 위치로</a:t>
            </a:r>
            <a:r>
              <a:rPr lang="en-US" altLang="ko-KR" sz="1200" dirty="0">
                <a:solidFill>
                  <a:srgbClr val="0070C0"/>
                </a:solidFill>
              </a:rPr>
              <a:t>, (0,0)</a:t>
            </a:r>
            <a:r>
              <a:rPr lang="ko-KR" altLang="en-US" sz="1200" dirty="0">
                <a:solidFill>
                  <a:srgbClr val="0070C0"/>
                </a:solidFill>
              </a:rPr>
              <a:t>부터 시작하게 함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7147420" y="2290194"/>
            <a:ext cx="3409527" cy="8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설명선 2 12"/>
          <p:cNvSpPr/>
          <p:nvPr/>
        </p:nvSpPr>
        <p:spPr>
          <a:xfrm>
            <a:off x="9135611" y="2046914"/>
            <a:ext cx="293615" cy="243280"/>
          </a:xfrm>
          <a:prstGeom prst="borderCallout2">
            <a:avLst>
              <a:gd name="adj1" fmla="val 108405"/>
              <a:gd name="adj2" fmla="val 48810"/>
              <a:gd name="adj3" fmla="val 411855"/>
              <a:gd name="adj4" fmla="val -390952"/>
              <a:gd name="adj5" fmla="val 498708"/>
              <a:gd name="adj6" fmla="val -11638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 2 13"/>
          <p:cNvSpPr/>
          <p:nvPr/>
        </p:nvSpPr>
        <p:spPr>
          <a:xfrm>
            <a:off x="9613783" y="2046914"/>
            <a:ext cx="943164" cy="243280"/>
          </a:xfrm>
          <a:prstGeom prst="borderCallout2">
            <a:avLst>
              <a:gd name="adj1" fmla="val 101509"/>
              <a:gd name="adj2" fmla="val 51260"/>
              <a:gd name="adj3" fmla="val 301509"/>
              <a:gd name="adj4" fmla="val -3325"/>
              <a:gd name="adj5" fmla="val 295259"/>
              <a:gd name="adj6" fmla="val -53586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>
            <a:off x="4279459" y="2298583"/>
            <a:ext cx="292541" cy="729843"/>
          </a:xfrm>
          <a:prstGeom prst="rightBracket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711354" y="2441196"/>
            <a:ext cx="157713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853806" y="3431097"/>
            <a:ext cx="453005" cy="167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06811" y="3292597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로고는 왼쪽부터 정렬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7306811" y="3665989"/>
            <a:ext cx="38589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97750" y="3569596"/>
            <a:ext cx="325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나머지 버튼은 오른쪽부터 정렬</a:t>
            </a:r>
            <a:r>
              <a:rPr lang="en-US" altLang="ko-KR" sz="1200" dirty="0">
                <a:solidFill>
                  <a:srgbClr val="00B050"/>
                </a:solidFill>
              </a:rPr>
              <a:t>,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Html </a:t>
            </a:r>
            <a:r>
              <a:rPr lang="ko-KR" altLang="en-US" sz="1200" dirty="0">
                <a:solidFill>
                  <a:srgbClr val="00B050"/>
                </a:solidFill>
              </a:rPr>
              <a:t>코드에서 넣을 순서를 역순으로 줘야함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99" y="4431431"/>
            <a:ext cx="6211167" cy="1790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7080308" y="5483717"/>
            <a:ext cx="27407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Content</a:t>
            </a:r>
            <a:r>
              <a:rPr lang="ko-KR" altLang="en-US" sz="1400" dirty="0"/>
              <a:t>도 마찬가지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content </a:t>
            </a:r>
            <a:r>
              <a:rPr lang="ko-KR" altLang="en-US" sz="1400" dirty="0"/>
              <a:t>안 </a:t>
            </a:r>
            <a:r>
              <a:rPr lang="en-US" altLang="ko-KR" sz="1400" dirty="0"/>
              <a:t>item</a:t>
            </a:r>
            <a:r>
              <a:rPr lang="ko-KR" altLang="en-US" sz="1400" dirty="0"/>
              <a:t>들은</a:t>
            </a:r>
            <a:endParaRPr lang="en-US" altLang="ko-KR" sz="1400" dirty="0"/>
          </a:p>
          <a:p>
            <a:r>
              <a:rPr lang="ko-KR" altLang="en-US" sz="1400" dirty="0"/>
              <a:t>수평 중앙 정렬도 </a:t>
            </a:r>
            <a:r>
              <a:rPr lang="ko-KR" altLang="en-US" sz="1400" dirty="0" err="1"/>
              <a:t>해놓음</a:t>
            </a:r>
            <a:endParaRPr lang="ko-KR" altLang="en-US" sz="14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23" y="937121"/>
            <a:ext cx="4975994" cy="26175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0" name="직선 화살표 연결선 29"/>
          <p:cNvCxnSpPr>
            <a:stCxn id="24" idx="3"/>
          </p:cNvCxnSpPr>
          <p:nvPr/>
        </p:nvCxnSpPr>
        <p:spPr>
          <a:xfrm flipV="1">
            <a:off x="10955373" y="1325563"/>
            <a:ext cx="59372" cy="247486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9546672" y="822121"/>
            <a:ext cx="2407640" cy="50344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6898365" y="895175"/>
            <a:ext cx="509114" cy="30882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21" idx="3"/>
            <a:endCxn id="32" idx="4"/>
          </p:cNvCxnSpPr>
          <p:nvPr/>
        </p:nvCxnSpPr>
        <p:spPr>
          <a:xfrm flipH="1" flipV="1">
            <a:off x="7152922" y="1204002"/>
            <a:ext cx="1832554" cy="2227095"/>
          </a:xfrm>
          <a:prstGeom prst="bentConnector4">
            <a:avLst>
              <a:gd name="adj1" fmla="val -90754"/>
              <a:gd name="adj2" fmla="val 7646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333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Main.html -</a:t>
            </a:r>
            <a:r>
              <a:rPr lang="en-US" altLang="ko-KR" sz="4000" b="1" dirty="0" err="1"/>
              <a:t>css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5846"/>
            <a:ext cx="5666014" cy="3735604"/>
          </a:xfrm>
        </p:spPr>
      </p:pic>
      <p:cxnSp>
        <p:nvCxnSpPr>
          <p:cNvPr id="19" name="직선 연결선 18"/>
          <p:cNvCxnSpPr/>
          <p:nvPr/>
        </p:nvCxnSpPr>
        <p:spPr>
          <a:xfrm>
            <a:off x="1728132" y="1778466"/>
            <a:ext cx="11241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대괄호 21"/>
          <p:cNvSpPr/>
          <p:nvPr/>
        </p:nvSpPr>
        <p:spPr>
          <a:xfrm>
            <a:off x="3707934" y="1778466"/>
            <a:ext cx="45719" cy="906011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53653" y="2077582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영역을 </a:t>
            </a:r>
            <a:r>
              <a:rPr lang="en-US" altLang="ko-KR" sz="1400" dirty="0">
                <a:solidFill>
                  <a:srgbClr val="FF0000"/>
                </a:solidFill>
              </a:rPr>
              <a:t>body </a:t>
            </a:r>
            <a:r>
              <a:rPr lang="ko-KR" altLang="en-US" sz="1400" dirty="0">
                <a:solidFill>
                  <a:srgbClr val="FF0000"/>
                </a:solidFill>
              </a:rPr>
              <a:t>전체로 잡음</a:t>
            </a:r>
          </a:p>
        </p:txBody>
      </p:sp>
      <p:sp>
        <p:nvSpPr>
          <p:cNvPr id="28" name="오른쪽 대괄호 27"/>
          <p:cNvSpPr/>
          <p:nvPr/>
        </p:nvSpPr>
        <p:spPr>
          <a:xfrm>
            <a:off x="5972530" y="2810312"/>
            <a:ext cx="604439" cy="1392572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727971" y="2721768"/>
            <a:ext cx="35349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Image-</a:t>
            </a:r>
            <a:r>
              <a:rPr lang="en-US" altLang="ko-KR" sz="1200" dirty="0" err="1">
                <a:solidFill>
                  <a:srgbClr val="0070C0"/>
                </a:solidFill>
              </a:rPr>
              <a:t>url</a:t>
            </a:r>
            <a:r>
              <a:rPr lang="ko-KR" altLang="en-US" sz="1200" dirty="0">
                <a:solidFill>
                  <a:srgbClr val="0070C0"/>
                </a:solidFill>
              </a:rPr>
              <a:t>은 아래 </a:t>
            </a:r>
            <a:r>
              <a:rPr lang="en-US" altLang="ko-KR" sz="1200" dirty="0" err="1">
                <a:solidFill>
                  <a:srgbClr val="0070C0"/>
                </a:solidFill>
              </a:rPr>
              <a:t>js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코드</a:t>
            </a:r>
            <a:r>
              <a:rPr lang="en-US" altLang="ko-KR" sz="1200" dirty="0">
                <a:solidFill>
                  <a:srgbClr val="0070C0"/>
                </a:solidFill>
              </a:rPr>
              <a:t>(35p)</a:t>
            </a:r>
            <a:r>
              <a:rPr lang="ko-KR" altLang="en-US" sz="1200" dirty="0">
                <a:solidFill>
                  <a:srgbClr val="0070C0"/>
                </a:solidFill>
              </a:rPr>
              <a:t>를 통해 바뀜</a:t>
            </a:r>
            <a:r>
              <a:rPr lang="en-US" altLang="ko-KR" sz="1200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Background </a:t>
            </a:r>
            <a:r>
              <a:rPr lang="ko-KR" altLang="en-US" sz="1200" dirty="0">
                <a:solidFill>
                  <a:srgbClr val="0070C0"/>
                </a:solidFill>
              </a:rPr>
              <a:t>설정을 저렇게 해주면</a:t>
            </a:r>
            <a:r>
              <a:rPr lang="en-US" altLang="ko-KR" sz="1200" dirty="0">
                <a:solidFill>
                  <a:srgbClr val="0070C0"/>
                </a:solidFill>
              </a:rPr>
              <a:t>,</a:t>
            </a:r>
          </a:p>
          <a:p>
            <a:r>
              <a:rPr lang="ko-KR" altLang="en-US" sz="1200" dirty="0">
                <a:solidFill>
                  <a:srgbClr val="0070C0"/>
                </a:solidFill>
              </a:rPr>
              <a:t>이미지 사이즈에 상관없이 </a:t>
            </a:r>
            <a:r>
              <a:rPr lang="ko-KR" altLang="en-US" sz="1200" dirty="0" err="1">
                <a:solidFill>
                  <a:srgbClr val="0070C0"/>
                </a:solidFill>
              </a:rPr>
              <a:t>꽉차게</a:t>
            </a:r>
            <a:r>
              <a:rPr lang="ko-KR" altLang="en-US" sz="1200" dirty="0">
                <a:solidFill>
                  <a:srgbClr val="0070C0"/>
                </a:solidFill>
              </a:rPr>
              <a:t> 배경에 </a:t>
            </a:r>
            <a:r>
              <a:rPr lang="ko-KR" altLang="en-US" sz="1200" dirty="0" err="1">
                <a:solidFill>
                  <a:srgbClr val="0070C0"/>
                </a:solidFill>
              </a:rPr>
              <a:t>넣어줌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(+ </a:t>
            </a:r>
            <a:r>
              <a:rPr lang="ko-KR" altLang="en-US" sz="1200" dirty="0">
                <a:solidFill>
                  <a:srgbClr val="0070C0"/>
                </a:solidFill>
              </a:rPr>
              <a:t>스팀 이미지는 거의 비율이 맞는 편임</a:t>
            </a:r>
            <a:r>
              <a:rPr lang="en-US" altLang="ko-KR" sz="1200" dirty="0">
                <a:solidFill>
                  <a:srgbClr val="0070C0"/>
                </a:solidFill>
              </a:rPr>
              <a:t>)</a:t>
            </a:r>
          </a:p>
          <a:p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ko-KR" altLang="en-US" sz="1200" dirty="0" err="1">
                <a:solidFill>
                  <a:srgbClr val="0070C0"/>
                </a:solidFill>
              </a:rPr>
              <a:t>불투명도를</a:t>
            </a:r>
            <a:r>
              <a:rPr lang="ko-KR" altLang="en-US" sz="1200" dirty="0">
                <a:solidFill>
                  <a:srgbClr val="0070C0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40%</a:t>
            </a:r>
            <a:r>
              <a:rPr lang="ko-KR" altLang="en-US" sz="1200" dirty="0">
                <a:solidFill>
                  <a:srgbClr val="0070C0"/>
                </a:solidFill>
              </a:rPr>
              <a:t>로 설정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-&gt; </a:t>
            </a:r>
            <a:r>
              <a:rPr lang="ko-KR" altLang="en-US" sz="1200" dirty="0">
                <a:solidFill>
                  <a:srgbClr val="0070C0"/>
                </a:solidFill>
              </a:rPr>
              <a:t>이 부분을 위해 </a:t>
            </a:r>
            <a:r>
              <a:rPr lang="en-US" altLang="ko-KR" sz="1200" dirty="0">
                <a:solidFill>
                  <a:srgbClr val="0070C0"/>
                </a:solidFill>
              </a:rPr>
              <a:t>body</a:t>
            </a:r>
            <a:r>
              <a:rPr lang="ko-KR" altLang="en-US" sz="1200" dirty="0">
                <a:solidFill>
                  <a:srgbClr val="0070C0"/>
                </a:solidFill>
              </a:rPr>
              <a:t>에 설정하지 않고</a:t>
            </a:r>
            <a:endParaRPr lang="en-US" altLang="ko-KR" sz="1200" dirty="0">
              <a:solidFill>
                <a:srgbClr val="0070C0"/>
              </a:solidFill>
            </a:endParaRPr>
          </a:p>
          <a:p>
            <a:r>
              <a:rPr lang="en-US" altLang="ko-KR" sz="1200" dirty="0" err="1">
                <a:solidFill>
                  <a:srgbClr val="0070C0"/>
                </a:solidFill>
              </a:rPr>
              <a:t>B_img</a:t>
            </a:r>
            <a:r>
              <a:rPr lang="ko-KR" altLang="en-US" sz="1200" dirty="0">
                <a:solidFill>
                  <a:srgbClr val="0070C0"/>
                </a:solidFill>
              </a:rPr>
              <a:t>를 별도로 둠</a:t>
            </a: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311941" y="4639112"/>
            <a:ext cx="662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45887" y="4500612"/>
            <a:ext cx="2457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배경 이미지 뒤에 비칠 색깔 지정</a:t>
            </a:r>
          </a:p>
        </p:txBody>
      </p:sp>
    </p:spTree>
    <p:extLst>
      <p:ext uri="{BB962C8B-B14F-4D97-AF65-F5344CB8AC3E}">
        <p14:creationId xmlns:p14="http://schemas.microsoft.com/office/powerpoint/2010/main" val="4076984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Main.html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3" y="1104558"/>
            <a:ext cx="6091193" cy="5472797"/>
          </a:xfrm>
        </p:spPr>
      </p:pic>
      <p:sp>
        <p:nvSpPr>
          <p:cNvPr id="5" name="오른쪽 대괄호 4"/>
          <p:cNvSpPr/>
          <p:nvPr/>
        </p:nvSpPr>
        <p:spPr>
          <a:xfrm>
            <a:off x="4815281" y="1241571"/>
            <a:ext cx="620785" cy="41944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27532" y="1312795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배경 이미지 넣기</a:t>
            </a:r>
          </a:p>
        </p:txBody>
      </p:sp>
      <p:sp>
        <p:nvSpPr>
          <p:cNvPr id="7" name="설명선 2 6"/>
          <p:cNvSpPr/>
          <p:nvPr/>
        </p:nvSpPr>
        <p:spPr>
          <a:xfrm>
            <a:off x="2080470" y="1551963"/>
            <a:ext cx="1711860" cy="134224"/>
          </a:xfrm>
          <a:prstGeom prst="borderCallout2">
            <a:avLst>
              <a:gd name="adj1" fmla="val 106250"/>
              <a:gd name="adj2" fmla="val 90657"/>
              <a:gd name="adj3" fmla="val 218750"/>
              <a:gd name="adj4" fmla="val 116137"/>
              <a:gd name="adj5" fmla="val 218750"/>
              <a:gd name="adj6" fmla="val 1395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46166" y="1747922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동작은 </a:t>
            </a:r>
            <a:r>
              <a:rPr lang="en-US" altLang="ko-KR" sz="1200" dirty="0" err="1">
                <a:solidFill>
                  <a:srgbClr val="FF0000"/>
                </a:solidFill>
              </a:rPr>
              <a:t>js</a:t>
            </a:r>
            <a:r>
              <a:rPr lang="en-US" altLang="ko-KR" sz="1200" dirty="0">
                <a:solidFill>
                  <a:srgbClr val="FF0000"/>
                </a:solidFill>
              </a:rPr>
              <a:t>(35p) </a:t>
            </a:r>
            <a:r>
              <a:rPr lang="ko-KR" altLang="en-US" sz="1200" dirty="0">
                <a:solidFill>
                  <a:srgbClr val="FF0000"/>
                </a:solidFill>
              </a:rPr>
              <a:t>참고</a:t>
            </a:r>
          </a:p>
        </p:txBody>
      </p:sp>
      <p:sp>
        <p:nvSpPr>
          <p:cNvPr id="9" name="오른쪽 대괄호 8"/>
          <p:cNvSpPr/>
          <p:nvPr/>
        </p:nvSpPr>
        <p:spPr>
          <a:xfrm>
            <a:off x="5754848" y="2298583"/>
            <a:ext cx="520117" cy="31878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52825" y="2319474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로고는 왼쪽 기준 정렬</a:t>
            </a: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263317" y="2843868"/>
            <a:ext cx="2172749" cy="1677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대괄호 13"/>
          <p:cNvSpPr/>
          <p:nvPr/>
        </p:nvSpPr>
        <p:spPr>
          <a:xfrm>
            <a:off x="5620624" y="2768367"/>
            <a:ext cx="475376" cy="1174459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098937" y="3217096"/>
            <a:ext cx="1887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다른 버튼은 오른쪽 정렬</a:t>
            </a:r>
          </a:p>
        </p:txBody>
      </p:sp>
      <p:sp>
        <p:nvSpPr>
          <p:cNvPr id="20" name="오른쪽 대괄호 19"/>
          <p:cNvSpPr/>
          <p:nvPr/>
        </p:nvSpPr>
        <p:spPr>
          <a:xfrm flipH="1">
            <a:off x="1946247" y="2860646"/>
            <a:ext cx="100668" cy="453005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2281806" y="3011648"/>
            <a:ext cx="2323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3117" y="2631997"/>
            <a:ext cx="164019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세션은 컨트롤러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로그인 부분</a:t>
            </a:r>
            <a:r>
              <a:rPr lang="en-US" altLang="ko-KR" sz="1100" dirty="0">
                <a:solidFill>
                  <a:srgbClr val="FF0000"/>
                </a:solidFill>
              </a:rPr>
              <a:t>(21p) </a:t>
            </a:r>
            <a:r>
              <a:rPr lang="ko-KR" altLang="en-US" sz="1100" dirty="0">
                <a:solidFill>
                  <a:srgbClr val="FF0000"/>
                </a:solidFill>
              </a:rPr>
              <a:t>참고</a:t>
            </a:r>
            <a:r>
              <a:rPr lang="en-US" altLang="ko-KR" sz="1100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세션이 있으면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 err="1">
                <a:solidFill>
                  <a:srgbClr val="FF0000"/>
                </a:solidFill>
              </a:rPr>
              <a:t>로그인이</a:t>
            </a:r>
            <a:r>
              <a:rPr lang="ko-KR" altLang="en-US" sz="1100" dirty="0">
                <a:solidFill>
                  <a:srgbClr val="FF0000"/>
                </a:solidFill>
              </a:rPr>
              <a:t> 되어 있으면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버튼이 보이고</a:t>
            </a:r>
            <a:r>
              <a:rPr lang="en-US" altLang="ko-KR" sz="1100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100" dirty="0">
                <a:solidFill>
                  <a:srgbClr val="FF0000"/>
                </a:solidFill>
              </a:rPr>
              <a:t>아니면 </a:t>
            </a:r>
            <a:r>
              <a:rPr lang="ko-KR" altLang="en-US" sz="1100" dirty="0" err="1">
                <a:solidFill>
                  <a:srgbClr val="FF0000"/>
                </a:solidFill>
              </a:rPr>
              <a:t>안보여야</a:t>
            </a:r>
            <a:r>
              <a:rPr lang="ko-KR" altLang="en-US" sz="1100" dirty="0">
                <a:solidFill>
                  <a:srgbClr val="FF0000"/>
                </a:solidFill>
              </a:rPr>
              <a:t> 함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</a:rPr>
              <a:t>th:if</a:t>
            </a:r>
            <a:r>
              <a:rPr lang="ko-KR" altLang="en-US" sz="1100" dirty="0">
                <a:solidFill>
                  <a:srgbClr val="FF0000"/>
                </a:solidFill>
              </a:rPr>
              <a:t>로 제어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123213" y="1551963"/>
            <a:ext cx="10998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123213" y="2024921"/>
            <a:ext cx="12760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1123213" y="4630723"/>
            <a:ext cx="1435429" cy="167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설명선 2 36"/>
          <p:cNvSpPr/>
          <p:nvPr/>
        </p:nvSpPr>
        <p:spPr>
          <a:xfrm>
            <a:off x="1673148" y="5838738"/>
            <a:ext cx="1263252" cy="142612"/>
          </a:xfrm>
          <a:prstGeom prst="borderCallout2">
            <a:avLst>
              <a:gd name="adj1" fmla="val 112868"/>
              <a:gd name="adj2" fmla="val 52762"/>
              <a:gd name="adj3" fmla="val 277575"/>
              <a:gd name="adj4" fmla="val 67671"/>
              <a:gd name="adj5" fmla="val 271325"/>
              <a:gd name="adj6" fmla="val 974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862432" y="607935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가입으로 연결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84" y="2756993"/>
            <a:ext cx="4058216" cy="19052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2411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email.html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113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email.html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32" y="1196449"/>
            <a:ext cx="9834346" cy="4886441"/>
          </a:xfrm>
        </p:spPr>
      </p:pic>
    </p:spTree>
    <p:extLst>
      <p:ext uri="{BB962C8B-B14F-4D97-AF65-F5344CB8AC3E}">
        <p14:creationId xmlns:p14="http://schemas.microsoft.com/office/powerpoint/2010/main" val="2489807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email.html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87394"/>
            <a:ext cx="8357421" cy="5112070"/>
          </a:xfrm>
        </p:spPr>
      </p:pic>
      <p:cxnSp>
        <p:nvCxnSpPr>
          <p:cNvPr id="6" name="직선 연결선 5"/>
          <p:cNvCxnSpPr/>
          <p:nvPr/>
        </p:nvCxnSpPr>
        <p:spPr>
          <a:xfrm>
            <a:off x="1174459" y="1426128"/>
            <a:ext cx="1400961" cy="251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설명선 2 15"/>
          <p:cNvSpPr/>
          <p:nvPr/>
        </p:nvSpPr>
        <p:spPr>
          <a:xfrm>
            <a:off x="2306972" y="1484748"/>
            <a:ext cx="1895911" cy="159494"/>
          </a:xfrm>
          <a:prstGeom prst="borderCallout2">
            <a:avLst>
              <a:gd name="adj1" fmla="val 106250"/>
              <a:gd name="adj2" fmla="val 90657"/>
              <a:gd name="adj3" fmla="val 218750"/>
              <a:gd name="adj4" fmla="val 116137"/>
              <a:gd name="adj5" fmla="val 218750"/>
              <a:gd name="adj6" fmla="val 1395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15948" y="1705874"/>
            <a:ext cx="168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동작은 </a:t>
            </a:r>
            <a:r>
              <a:rPr lang="en-US" altLang="ko-KR" sz="1200" dirty="0" err="1">
                <a:solidFill>
                  <a:srgbClr val="FF0000"/>
                </a:solidFill>
              </a:rPr>
              <a:t>js</a:t>
            </a:r>
            <a:r>
              <a:rPr lang="en-US" altLang="ko-KR" sz="1200" dirty="0">
                <a:solidFill>
                  <a:srgbClr val="FF0000"/>
                </a:solidFill>
              </a:rPr>
              <a:t>(35p) </a:t>
            </a:r>
            <a:r>
              <a:rPr lang="ko-KR" altLang="en-US" sz="1200" dirty="0">
                <a:solidFill>
                  <a:srgbClr val="FF0000"/>
                </a:solidFill>
              </a:rPr>
              <a:t>참고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174459" y="1949317"/>
            <a:ext cx="14009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575420" y="1949317"/>
            <a:ext cx="3313652" cy="50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89072" y="2337493"/>
            <a:ext cx="5104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헤더 역할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이 페이지부터는 가입 과정에 헤더가 없음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영역만 </a:t>
            </a:r>
            <a:r>
              <a:rPr lang="en-US" altLang="ko-KR" sz="1100" dirty="0">
                <a:solidFill>
                  <a:srgbClr val="0070C0"/>
                </a:solidFill>
              </a:rPr>
              <a:t>main</a:t>
            </a:r>
            <a:r>
              <a:rPr lang="ko-KR" altLang="en-US" sz="1100" dirty="0">
                <a:solidFill>
                  <a:srgbClr val="0070C0"/>
                </a:solidFill>
              </a:rPr>
              <a:t>에서처럼 지정하고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로고만 활성화시킴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가입 중 돌아가고 싶을 때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1174459" y="2905570"/>
            <a:ext cx="1628562" cy="256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대괄호 14"/>
          <p:cNvSpPr/>
          <p:nvPr/>
        </p:nvSpPr>
        <p:spPr>
          <a:xfrm flipH="1">
            <a:off x="1384419" y="3643429"/>
            <a:ext cx="162370" cy="364549"/>
          </a:xfrm>
          <a:prstGeom prst="righ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89027" y="3378803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</a:rPr>
              <a:t>타임리프로</a:t>
            </a:r>
            <a:r>
              <a:rPr lang="ko-KR" altLang="en-US" sz="1200" dirty="0">
                <a:solidFill>
                  <a:srgbClr val="0070C0"/>
                </a:solidFill>
              </a:rPr>
              <a:t> 폼 제어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076628" y="3743058"/>
            <a:ext cx="3059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874939" y="3896882"/>
            <a:ext cx="18681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874939" y="4076344"/>
            <a:ext cx="1287005" cy="8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828516" y="3825703"/>
            <a:ext cx="49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254927" y="4007978"/>
            <a:ext cx="351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24172" y="3701605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70C0"/>
                </a:solidFill>
              </a:rPr>
              <a:t>userDTO</a:t>
            </a:r>
            <a:r>
              <a:rPr lang="ko-KR" altLang="en-US" sz="1100" dirty="0">
                <a:solidFill>
                  <a:srgbClr val="0070C0"/>
                </a:solidFill>
              </a:rPr>
              <a:t>를 객체로 함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06325" y="3889823"/>
            <a:ext cx="48173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70C0"/>
                </a:solidFill>
              </a:rPr>
              <a:t>받는 페이지에 </a:t>
            </a:r>
            <a:r>
              <a:rPr lang="en-US" altLang="ko-KR" sz="1050" dirty="0">
                <a:solidFill>
                  <a:srgbClr val="0070C0"/>
                </a:solidFill>
              </a:rPr>
              <a:t>post</a:t>
            </a:r>
            <a:r>
              <a:rPr lang="ko-KR" altLang="en-US" sz="1050" dirty="0">
                <a:solidFill>
                  <a:srgbClr val="0070C0"/>
                </a:solidFill>
              </a:rPr>
              <a:t>로 보냄</a:t>
            </a:r>
            <a:r>
              <a:rPr lang="en-US" altLang="ko-KR" sz="1050" dirty="0">
                <a:solidFill>
                  <a:srgbClr val="0070C0"/>
                </a:solidFill>
              </a:rPr>
              <a:t>(</a:t>
            </a:r>
            <a:r>
              <a:rPr lang="ko-KR" altLang="en-US" sz="1050" dirty="0">
                <a:solidFill>
                  <a:srgbClr val="0070C0"/>
                </a:solidFill>
              </a:rPr>
              <a:t>받는 페이지가 컨트롤러에서 </a:t>
            </a:r>
            <a:r>
              <a:rPr lang="en-US" altLang="ko-KR" sz="1050" dirty="0">
                <a:solidFill>
                  <a:srgbClr val="0070C0"/>
                </a:solidFill>
              </a:rPr>
              <a:t>post</a:t>
            </a:r>
            <a:r>
              <a:rPr lang="ko-KR" altLang="en-US" sz="1050" dirty="0">
                <a:solidFill>
                  <a:srgbClr val="0070C0"/>
                </a:solidFill>
              </a:rPr>
              <a:t>형식 이어야 함</a:t>
            </a:r>
            <a:r>
              <a:rPr lang="en-US" altLang="ko-KR" sz="1050" dirty="0">
                <a:solidFill>
                  <a:srgbClr val="0070C0"/>
                </a:solidFill>
              </a:rPr>
              <a:t>)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518441" y="4375447"/>
            <a:ext cx="9121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3606325" y="4375447"/>
            <a:ext cx="1880075" cy="85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8441213" y="4383993"/>
            <a:ext cx="7544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2888479" y="4383993"/>
            <a:ext cx="542147" cy="41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30626" y="4659059"/>
            <a:ext cx="2650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이메일 형식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en-US" altLang="ko-KR" sz="1100" dirty="0">
                <a:solidFill>
                  <a:srgbClr val="0070C0"/>
                </a:solidFill>
                <a:hlinkClick r:id="rId3"/>
              </a:rPr>
              <a:t>*@*.*)</a:t>
            </a:r>
            <a:r>
              <a:rPr lang="ko-KR" altLang="en-US" sz="1100" dirty="0">
                <a:solidFill>
                  <a:srgbClr val="0070C0"/>
                </a:solidFill>
                <a:hlinkClick r:id="rId3"/>
              </a:rPr>
              <a:t>이</a:t>
            </a:r>
            <a:r>
              <a:rPr lang="ko-KR" altLang="en-US" sz="1100" dirty="0">
                <a:solidFill>
                  <a:srgbClr val="0070C0"/>
                </a:solidFill>
              </a:rPr>
              <a:t> 아니면 안 넘어감</a:t>
            </a: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8742348" y="4383993"/>
            <a:ext cx="76069" cy="27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993540" y="4670908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입력 안 하면 안 넘어감</a:t>
            </a:r>
          </a:p>
        </p:txBody>
      </p:sp>
      <p:sp>
        <p:nvSpPr>
          <p:cNvPr id="53" name="설명선 2 52"/>
          <p:cNvSpPr/>
          <p:nvPr/>
        </p:nvSpPr>
        <p:spPr>
          <a:xfrm>
            <a:off x="1943794" y="5364683"/>
            <a:ext cx="1263252" cy="142612"/>
          </a:xfrm>
          <a:prstGeom prst="borderCallout2">
            <a:avLst>
              <a:gd name="adj1" fmla="val 112868"/>
              <a:gd name="adj2" fmla="val 52762"/>
              <a:gd name="adj3" fmla="val 277575"/>
              <a:gd name="adj4" fmla="val 67671"/>
              <a:gd name="adj5" fmla="val 271325"/>
              <a:gd name="adj6" fmla="val 974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133078" y="560529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</a:rPr>
              <a:t>메인으로</a:t>
            </a:r>
            <a:r>
              <a:rPr lang="ko-KR" altLang="en-US" sz="1200" dirty="0">
                <a:solidFill>
                  <a:srgbClr val="0070C0"/>
                </a:solidFill>
              </a:rPr>
              <a:t> 연결</a:t>
            </a: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266" y="3620853"/>
            <a:ext cx="4058216" cy="190527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05442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Join_pwd.html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900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Join_pwd.html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12" y="1325563"/>
            <a:ext cx="9716899" cy="4828084"/>
          </a:xfrm>
        </p:spPr>
      </p:pic>
    </p:spTree>
    <p:extLst>
      <p:ext uri="{BB962C8B-B14F-4D97-AF65-F5344CB8AC3E}">
        <p14:creationId xmlns:p14="http://schemas.microsoft.com/office/powerpoint/2010/main" val="46937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532" y="252948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프로젝트 파일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76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Join_pwd.html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6005"/>
            <a:ext cx="6325483" cy="1676634"/>
          </a:xfrm>
        </p:spPr>
      </p:pic>
      <p:sp>
        <p:nvSpPr>
          <p:cNvPr id="39" name="설명선 2 38"/>
          <p:cNvSpPr/>
          <p:nvPr/>
        </p:nvSpPr>
        <p:spPr>
          <a:xfrm>
            <a:off x="2416029" y="1728029"/>
            <a:ext cx="2181138" cy="159494"/>
          </a:xfrm>
          <a:prstGeom prst="borderCallout2">
            <a:avLst>
              <a:gd name="adj1" fmla="val 106250"/>
              <a:gd name="adj2" fmla="val 90657"/>
              <a:gd name="adj3" fmla="val 218750"/>
              <a:gd name="adj4" fmla="val 116137"/>
              <a:gd name="adj5" fmla="val 218750"/>
              <a:gd name="adj6" fmla="val 1395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5436066" y="1957544"/>
            <a:ext cx="194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동작은 </a:t>
            </a:r>
            <a:r>
              <a:rPr lang="en-US" altLang="ko-KR" sz="1200" dirty="0" err="1">
                <a:solidFill>
                  <a:srgbClr val="FF0000"/>
                </a:solidFill>
              </a:rPr>
              <a:t>js</a:t>
            </a:r>
            <a:r>
              <a:rPr lang="en-US" altLang="ko-KR" sz="1200" dirty="0">
                <a:solidFill>
                  <a:srgbClr val="FF0000"/>
                </a:solidFill>
              </a:rPr>
              <a:t>(35p) </a:t>
            </a:r>
            <a:r>
              <a:rPr lang="ko-KR" altLang="en-US" sz="1200" dirty="0">
                <a:solidFill>
                  <a:srgbClr val="FF0000"/>
                </a:solidFill>
              </a:rPr>
              <a:t>참고</a:t>
            </a:r>
          </a:p>
        </p:txBody>
      </p:sp>
      <p:cxnSp>
        <p:nvCxnSpPr>
          <p:cNvPr id="43" name="직선 연결선 42"/>
          <p:cNvCxnSpPr/>
          <p:nvPr/>
        </p:nvCxnSpPr>
        <p:spPr>
          <a:xfrm>
            <a:off x="1308682" y="2220358"/>
            <a:ext cx="14009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709643" y="2220358"/>
            <a:ext cx="3313652" cy="50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023295" y="2608534"/>
            <a:ext cx="5104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헤더 역할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이 페이지부터는 가입 과정에 헤더가 없음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영역만 </a:t>
            </a:r>
            <a:r>
              <a:rPr lang="en-US" altLang="ko-KR" sz="1100" dirty="0">
                <a:solidFill>
                  <a:srgbClr val="0070C0"/>
                </a:solidFill>
              </a:rPr>
              <a:t>main</a:t>
            </a:r>
            <a:r>
              <a:rPr lang="ko-KR" altLang="en-US" sz="1100" dirty="0">
                <a:solidFill>
                  <a:srgbClr val="0070C0"/>
                </a:solidFill>
              </a:rPr>
              <a:t>에서처럼 지정하고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로고만 활성화시킴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가입 중 돌아가고 싶을 때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224793" y="1661020"/>
            <a:ext cx="1484850" cy="8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0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Join_pwd.html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7" y="891941"/>
            <a:ext cx="6799900" cy="5752139"/>
          </a:xfrm>
        </p:spPr>
      </p:pic>
      <p:sp>
        <p:nvSpPr>
          <p:cNvPr id="13" name="오른쪽 대괄호 12"/>
          <p:cNvSpPr/>
          <p:nvPr/>
        </p:nvSpPr>
        <p:spPr>
          <a:xfrm flipH="1">
            <a:off x="1019380" y="1977431"/>
            <a:ext cx="138462" cy="276794"/>
          </a:xfrm>
          <a:prstGeom prst="righ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7689" y="1900384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rgbClr val="0070C0"/>
                </a:solidFill>
              </a:rPr>
              <a:t>타임리프로</a:t>
            </a:r>
            <a:endParaRPr lang="en-US" altLang="ko-KR" sz="1100" dirty="0">
              <a:solidFill>
                <a:srgbClr val="0070C0"/>
              </a:solidFill>
            </a:endParaRPr>
          </a:p>
          <a:p>
            <a:r>
              <a:rPr lang="ko-KR" altLang="en-US" sz="1100" dirty="0">
                <a:solidFill>
                  <a:srgbClr val="0070C0"/>
                </a:solidFill>
              </a:rPr>
              <a:t>폼 제어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609666" y="2053077"/>
            <a:ext cx="2608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437674" y="2169873"/>
            <a:ext cx="1593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37674" y="2306134"/>
            <a:ext cx="1097503" cy="6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03602" y="2115828"/>
            <a:ext cx="422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614470" y="2254225"/>
            <a:ext cx="299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26276" y="2021603"/>
            <a:ext cx="1315302" cy="198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70C0"/>
                </a:solidFill>
              </a:rPr>
              <a:t>userDTO</a:t>
            </a:r>
            <a:r>
              <a:rPr lang="ko-KR" altLang="en-US" sz="1100" dirty="0">
                <a:solidFill>
                  <a:srgbClr val="0070C0"/>
                </a:solidFill>
              </a:rPr>
              <a:t>를 객체로 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14127" y="2164513"/>
            <a:ext cx="4108027" cy="19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70C0"/>
                </a:solidFill>
              </a:rPr>
              <a:t>받는 페이지에 </a:t>
            </a:r>
            <a:r>
              <a:rPr lang="en-US" altLang="ko-KR" sz="1050" dirty="0">
                <a:solidFill>
                  <a:srgbClr val="0070C0"/>
                </a:solidFill>
              </a:rPr>
              <a:t>post</a:t>
            </a:r>
            <a:r>
              <a:rPr lang="ko-KR" altLang="en-US" sz="1050" dirty="0">
                <a:solidFill>
                  <a:srgbClr val="0070C0"/>
                </a:solidFill>
              </a:rPr>
              <a:t>로 보냄</a:t>
            </a:r>
            <a:r>
              <a:rPr lang="en-US" altLang="ko-KR" sz="1050" dirty="0">
                <a:solidFill>
                  <a:srgbClr val="0070C0"/>
                </a:solidFill>
              </a:rPr>
              <a:t>(</a:t>
            </a:r>
            <a:r>
              <a:rPr lang="ko-KR" altLang="en-US" sz="1050" dirty="0">
                <a:solidFill>
                  <a:srgbClr val="0070C0"/>
                </a:solidFill>
              </a:rPr>
              <a:t>받는 페이지가 컨트롤러에서 </a:t>
            </a:r>
            <a:r>
              <a:rPr lang="en-US" altLang="ko-KR" sz="1050" dirty="0">
                <a:solidFill>
                  <a:srgbClr val="0070C0"/>
                </a:solidFill>
              </a:rPr>
              <a:t>post</a:t>
            </a:r>
            <a:r>
              <a:rPr lang="ko-KR" altLang="en-US" sz="1050" dirty="0">
                <a:solidFill>
                  <a:srgbClr val="0070C0"/>
                </a:solidFill>
              </a:rPr>
              <a:t>형식 이어야 함</a:t>
            </a:r>
            <a:r>
              <a:rPr lang="en-US" altLang="ko-KR" sz="1050" dirty="0">
                <a:solidFill>
                  <a:srgbClr val="0070C0"/>
                </a:solidFill>
              </a:rPr>
              <a:t>)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44" y="1960290"/>
            <a:ext cx="3460675" cy="144663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cxnSp>
        <p:nvCxnSpPr>
          <p:cNvPr id="25" name="직선 연결선 24"/>
          <p:cNvCxnSpPr/>
          <p:nvPr/>
        </p:nvCxnSpPr>
        <p:spPr>
          <a:xfrm flipV="1">
            <a:off x="957676" y="1124125"/>
            <a:ext cx="1198295" cy="167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301312" y="2862554"/>
            <a:ext cx="791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2622584" y="2719805"/>
            <a:ext cx="692355" cy="15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56216" y="2581408"/>
            <a:ext cx="2544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70C0"/>
                </a:solidFill>
              </a:rPr>
              <a:t>이메일 형식</a:t>
            </a:r>
            <a:r>
              <a:rPr lang="en-US" altLang="ko-KR" sz="1050" dirty="0">
                <a:solidFill>
                  <a:srgbClr val="0070C0"/>
                </a:solidFill>
              </a:rPr>
              <a:t>(</a:t>
            </a:r>
            <a:r>
              <a:rPr lang="en-US" altLang="ko-KR" sz="1050" dirty="0">
                <a:solidFill>
                  <a:srgbClr val="0070C0"/>
                </a:solidFill>
                <a:hlinkClick r:id="rId4"/>
              </a:rPr>
              <a:t>*@*.*)</a:t>
            </a:r>
            <a:r>
              <a:rPr lang="ko-KR" altLang="en-US" sz="1050" dirty="0">
                <a:solidFill>
                  <a:srgbClr val="0070C0"/>
                </a:solidFill>
                <a:hlinkClick r:id="rId4"/>
              </a:rPr>
              <a:t>이</a:t>
            </a:r>
            <a:r>
              <a:rPr lang="ko-KR" altLang="en-US" sz="1050" dirty="0">
                <a:solidFill>
                  <a:srgbClr val="0070C0"/>
                </a:solidFill>
              </a:rPr>
              <a:t> 아니면 안 넘어감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2764298" y="2961314"/>
            <a:ext cx="1899981" cy="251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664279" y="2961314"/>
            <a:ext cx="3858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20325" y="2843092"/>
            <a:ext cx="3389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전 페이지</a:t>
            </a:r>
            <a:r>
              <a:rPr lang="en-US" altLang="ko-KR" sz="1100" dirty="0">
                <a:solidFill>
                  <a:srgbClr val="0070C0"/>
                </a:solidFill>
              </a:rPr>
              <a:t>(email.html)</a:t>
            </a:r>
            <a:r>
              <a:rPr lang="ko-KR" altLang="en-US" sz="1100" dirty="0">
                <a:solidFill>
                  <a:srgbClr val="0070C0"/>
                </a:solidFill>
              </a:rPr>
              <a:t>에서 입력한 이메일 가져오기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155971" y="3104702"/>
            <a:ext cx="1558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102844" y="3249247"/>
            <a:ext cx="4871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4297300" y="3249247"/>
            <a:ext cx="49121" cy="169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46646" y="3340260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입력 안 하면 안 넘어감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4841262" y="4065149"/>
            <a:ext cx="4871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endCxn id="51" idx="1"/>
          </p:cNvCxnSpPr>
          <p:nvPr/>
        </p:nvCxnSpPr>
        <p:spPr>
          <a:xfrm flipV="1">
            <a:off x="5084840" y="3996643"/>
            <a:ext cx="702593" cy="6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787433" y="3873532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70C0"/>
                </a:solidFill>
              </a:rPr>
              <a:t>입력 안 하면 안 넘어감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2032822" y="3907088"/>
            <a:ext cx="1558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767441" y="3784788"/>
            <a:ext cx="15583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687170" y="4462943"/>
            <a:ext cx="26871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453904" y="4422120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해당 필드에 오류가 있다면 실행됨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4519970" y="4447287"/>
            <a:ext cx="15676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634693" y="4436078"/>
            <a:ext cx="21275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해당 필드의 모든 에러를 가져옴</a:t>
            </a:r>
            <a:endParaRPr lang="en-US" altLang="ko-KR" sz="1050" dirty="0">
              <a:solidFill>
                <a:srgbClr val="FF0000"/>
              </a:solidFill>
            </a:endParaRPr>
          </a:p>
          <a:p>
            <a:r>
              <a:rPr lang="ko-KR" altLang="en-US" sz="1050" b="1" dirty="0">
                <a:solidFill>
                  <a:srgbClr val="FF0000"/>
                </a:solidFill>
              </a:rPr>
              <a:t>이 표현식이 가장 기본 형태</a:t>
            </a:r>
          </a:p>
        </p:txBody>
      </p:sp>
      <p:sp>
        <p:nvSpPr>
          <p:cNvPr id="61" name="오른쪽 대괄호 60"/>
          <p:cNvSpPr/>
          <p:nvPr/>
        </p:nvSpPr>
        <p:spPr>
          <a:xfrm>
            <a:off x="7180976" y="4345497"/>
            <a:ext cx="124821" cy="198320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7386454" y="4243735"/>
            <a:ext cx="24945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컨트롤러에서 만든 에러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예시</a:t>
            </a:r>
            <a:r>
              <a:rPr lang="en-US" altLang="ko-KR" sz="1100" dirty="0">
                <a:solidFill>
                  <a:srgbClr val="FF0000"/>
                </a:solidFill>
              </a:rPr>
              <a:t>: 17p)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>
                <a:solidFill>
                  <a:srgbClr val="FF0000"/>
                </a:solidFill>
              </a:rPr>
              <a:t>+ </a:t>
            </a:r>
            <a:r>
              <a:rPr lang="en-US" altLang="ko-KR" sz="1100" dirty="0" err="1">
                <a:solidFill>
                  <a:srgbClr val="FF0000"/>
                </a:solidFill>
              </a:rPr>
              <a:t>dto</a:t>
            </a:r>
            <a:r>
              <a:rPr lang="ko-KR" altLang="en-US" sz="1100" dirty="0">
                <a:solidFill>
                  <a:srgbClr val="FF0000"/>
                </a:solidFill>
              </a:rPr>
              <a:t>의 </a:t>
            </a:r>
            <a:r>
              <a:rPr lang="en-US" altLang="ko-KR" sz="1100" dirty="0">
                <a:solidFill>
                  <a:srgbClr val="FF0000"/>
                </a:solidFill>
              </a:rPr>
              <a:t>validation </a:t>
            </a:r>
            <a:r>
              <a:rPr lang="ko-KR" altLang="en-US" sz="1100" dirty="0">
                <a:solidFill>
                  <a:srgbClr val="FF0000"/>
                </a:solidFill>
              </a:rPr>
              <a:t>에러</a:t>
            </a:r>
            <a:r>
              <a:rPr lang="en-US" altLang="ko-KR" sz="1100" dirty="0">
                <a:solidFill>
                  <a:srgbClr val="FF0000"/>
                </a:solidFill>
              </a:rPr>
              <a:t>(25p)</a:t>
            </a:r>
            <a:r>
              <a:rPr lang="ko-KR" altLang="en-US" sz="1100" dirty="0">
                <a:solidFill>
                  <a:srgbClr val="FF0000"/>
                </a:solidFill>
              </a:rPr>
              <a:t>를 통해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에러 메시지를 컨트롤 함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1750296" y="5663115"/>
            <a:ext cx="268711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517030" y="5622292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해당 필드에 오류가 있다면 실행됨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4675375" y="5664237"/>
            <a:ext cx="15676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05890" y="5668734"/>
            <a:ext cx="2127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</a:rPr>
              <a:t>해당 필드의 모든 에러를 가져옴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67" name="오른쪽 대괄호 66"/>
          <p:cNvSpPr/>
          <p:nvPr/>
        </p:nvSpPr>
        <p:spPr>
          <a:xfrm>
            <a:off x="7470605" y="5520502"/>
            <a:ext cx="124821" cy="198320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7595426" y="5507243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에러 메시지를 컨트롤 함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57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Select_info.html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/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2657536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Select_info.html</a:t>
            </a:r>
            <a:endParaRPr lang="ko-KR" altLang="en-US" sz="2800" b="1" dirty="0"/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F44C5C0-DA38-AAAB-52A7-53C693A46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90" y="895127"/>
            <a:ext cx="9563819" cy="533770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10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Select_info.html</a:t>
            </a:r>
            <a:endParaRPr lang="ko-KR" altLang="en-US" sz="2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18AB9-F2AD-E8BF-9754-DE98CE68D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01"/>
          <a:stretch/>
        </p:blipFill>
        <p:spPr>
          <a:xfrm>
            <a:off x="332117" y="1671376"/>
            <a:ext cx="8851258" cy="3101179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CD7D5C35-F509-B34E-1C46-872BF31D81B5}"/>
              </a:ext>
            </a:extLst>
          </p:cNvPr>
          <p:cNvSpPr/>
          <p:nvPr/>
        </p:nvSpPr>
        <p:spPr>
          <a:xfrm>
            <a:off x="8683924" y="2881222"/>
            <a:ext cx="448573" cy="1978325"/>
          </a:xfrm>
          <a:prstGeom prst="rightBracket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699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F23C-BF6C-8CDC-9CB6-DFF304897934}"/>
              </a:ext>
            </a:extLst>
          </p:cNvPr>
          <p:cNvSpPr txBox="1"/>
          <p:nvPr/>
        </p:nvSpPr>
        <p:spPr>
          <a:xfrm>
            <a:off x="9379789" y="3547218"/>
            <a:ext cx="197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3333FF"/>
                </a:solidFill>
              </a:rPr>
              <a:t>필요한 </a:t>
            </a:r>
            <a:r>
              <a:rPr lang="en-US" altLang="ko-KR" sz="1600" b="1" dirty="0" err="1">
                <a:solidFill>
                  <a:srgbClr val="3333FF"/>
                </a:solidFill>
              </a:rPr>
              <a:t>jquery</a:t>
            </a:r>
            <a:r>
              <a:rPr lang="ko-KR" altLang="en-US" sz="1600" b="1" dirty="0">
                <a:solidFill>
                  <a:srgbClr val="3333FF"/>
                </a:solidFill>
              </a:rPr>
              <a:t>를 불러오는 부분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</a:t>
            </a:r>
            <a:r>
              <a:rPr lang="en-US" altLang="ko-KR" b="1" dirty="0" err="1">
                <a:highlight>
                  <a:srgbClr val="FFFF00"/>
                </a:highlight>
              </a:rPr>
              <a:t>Jquery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부분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126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Select_info.html</a:t>
            </a:r>
            <a:endParaRPr lang="ko-KR" altLang="en-US" sz="2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AAAF18-A738-0C2E-5859-0C564F555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1" r="58981" b="53962"/>
          <a:stretch/>
        </p:blipFill>
        <p:spPr>
          <a:xfrm>
            <a:off x="437279" y="1907875"/>
            <a:ext cx="5474483" cy="3042249"/>
          </a:xfrm>
          <a:prstGeom prst="rect">
            <a:avLst/>
          </a:prstGeom>
        </p:spPr>
      </p:pic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A169BC54-23F5-212E-15ED-D5F34E23F3D7}"/>
              </a:ext>
            </a:extLst>
          </p:cNvPr>
          <p:cNvSpPr/>
          <p:nvPr/>
        </p:nvSpPr>
        <p:spPr>
          <a:xfrm>
            <a:off x="4825042" y="2766204"/>
            <a:ext cx="454324" cy="2183920"/>
          </a:xfrm>
          <a:prstGeom prst="rightBracket">
            <a:avLst/>
          </a:prstGeom>
          <a:ln w="381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E6DED8-2B09-7FD4-8D63-69354E2BE88C}"/>
              </a:ext>
            </a:extLst>
          </p:cNvPr>
          <p:cNvSpPr txBox="1"/>
          <p:nvPr/>
        </p:nvSpPr>
        <p:spPr>
          <a:xfrm>
            <a:off x="5515153" y="3319555"/>
            <a:ext cx="5256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3333FF"/>
                </a:solidFill>
              </a:rPr>
              <a:t>Join_pwd.html</a:t>
            </a:r>
            <a:r>
              <a:rPr lang="ko-KR" altLang="en-US" sz="1600" b="1" dirty="0">
                <a:solidFill>
                  <a:srgbClr val="3333FF"/>
                </a:solidFill>
              </a:rPr>
              <a:t>에서 </a:t>
            </a:r>
            <a:r>
              <a:rPr lang="en-US" altLang="ko-KR" sz="1600" b="1" dirty="0">
                <a:solidFill>
                  <a:srgbClr val="3333FF"/>
                </a:solidFill>
              </a:rPr>
              <a:t>post</a:t>
            </a:r>
            <a:r>
              <a:rPr lang="ko-KR" altLang="en-US" sz="1600" b="1" dirty="0">
                <a:solidFill>
                  <a:srgbClr val="3333FF"/>
                </a:solidFill>
              </a:rPr>
              <a:t>로 받았던 </a:t>
            </a:r>
            <a:r>
              <a:rPr lang="en-US" altLang="ko-KR" sz="1600" b="1" dirty="0">
                <a:solidFill>
                  <a:srgbClr val="3333FF"/>
                </a:solidFill>
              </a:rPr>
              <a:t>email</a:t>
            </a:r>
            <a:r>
              <a:rPr lang="ko-KR" altLang="en-US" sz="1600" b="1" dirty="0">
                <a:solidFill>
                  <a:srgbClr val="3333FF"/>
                </a:solidFill>
              </a:rPr>
              <a:t>과 </a:t>
            </a:r>
            <a:r>
              <a:rPr lang="en-US" altLang="ko-KR" sz="1600" b="1" dirty="0">
                <a:solidFill>
                  <a:srgbClr val="3333FF"/>
                </a:solidFill>
              </a:rPr>
              <a:t>pw</a:t>
            </a:r>
            <a:r>
              <a:rPr lang="ko-KR" altLang="en-US" sz="1600" b="1" dirty="0">
                <a:solidFill>
                  <a:srgbClr val="3333FF"/>
                </a:solidFill>
              </a:rPr>
              <a:t>를 숨겨진 필드에 표시하는 부분</a:t>
            </a:r>
            <a:r>
              <a:rPr lang="en-US" altLang="ko-KR" sz="1600" b="1" dirty="0">
                <a:solidFill>
                  <a:srgbClr val="3333FF"/>
                </a:solidFill>
              </a:rPr>
              <a:t>.</a:t>
            </a:r>
          </a:p>
          <a:p>
            <a:endParaRPr lang="en-US" altLang="ko-KR" sz="1600" b="1" dirty="0">
              <a:solidFill>
                <a:srgbClr val="3333FF"/>
              </a:solidFill>
            </a:endParaRPr>
          </a:p>
          <a:p>
            <a:r>
              <a:rPr lang="en-US" altLang="ko-KR" sz="1600" b="1" dirty="0" err="1">
                <a:solidFill>
                  <a:srgbClr val="3333FF"/>
                </a:solidFill>
              </a:rPr>
              <a:t>userDTO</a:t>
            </a:r>
            <a:r>
              <a:rPr lang="ko-KR" altLang="en-US" sz="1600" b="1" dirty="0">
                <a:solidFill>
                  <a:srgbClr val="3333FF"/>
                </a:solidFill>
              </a:rPr>
              <a:t>에서 받았던 이메일과 비밀번호를 가져옴</a:t>
            </a:r>
            <a:r>
              <a:rPr lang="en-US" altLang="ko-KR" sz="1600" b="1" dirty="0">
                <a:solidFill>
                  <a:srgbClr val="3333FF"/>
                </a:solidFill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A74E1-46CA-8529-5C9B-D4F9754DD062}"/>
              </a:ext>
            </a:extLst>
          </p:cNvPr>
          <p:cNvSpPr txBox="1"/>
          <p:nvPr/>
        </p:nvSpPr>
        <p:spPr>
          <a:xfrm>
            <a:off x="332117" y="897147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</a:t>
            </a:r>
            <a:r>
              <a:rPr lang="en-US" altLang="ko-KR" b="1" dirty="0" err="1">
                <a:highlight>
                  <a:srgbClr val="FFFF00"/>
                </a:highlight>
              </a:rPr>
              <a:t>Thymeleaf</a:t>
            </a:r>
            <a:r>
              <a:rPr lang="ko-KR" altLang="en-US" b="1" dirty="0">
                <a:highlight>
                  <a:srgbClr val="FFFF00"/>
                </a:highlight>
              </a:rPr>
              <a:t>로 </a:t>
            </a:r>
            <a:r>
              <a:rPr lang="en-US" altLang="ko-KR" b="1" dirty="0">
                <a:highlight>
                  <a:srgbClr val="FFFF00"/>
                </a:highlight>
              </a:rPr>
              <a:t>email/pw </a:t>
            </a:r>
            <a:r>
              <a:rPr lang="ko-KR" altLang="en-US" b="1" dirty="0">
                <a:highlight>
                  <a:srgbClr val="FFFF00"/>
                </a:highlight>
              </a:rPr>
              <a:t>넘기기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43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Select_info.html</a:t>
            </a:r>
            <a:endParaRPr lang="ko-KR" altLang="en-US" sz="2800" b="1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EB9FADA-4120-BB9A-8E2B-193995032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6" t="16397" r="37547" b="27064"/>
          <a:stretch/>
        </p:blipFill>
        <p:spPr>
          <a:xfrm>
            <a:off x="420941" y="1673525"/>
            <a:ext cx="2973238" cy="3795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8393B0-4EE8-D238-7621-133922ED1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24"/>
          <a:stretch/>
        </p:blipFill>
        <p:spPr>
          <a:xfrm>
            <a:off x="3525328" y="1879080"/>
            <a:ext cx="6946490" cy="33845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49D26D-EDAB-285C-515D-22D8B1754E17}"/>
              </a:ext>
            </a:extLst>
          </p:cNvPr>
          <p:cNvSpPr txBox="1"/>
          <p:nvPr/>
        </p:nvSpPr>
        <p:spPr>
          <a:xfrm>
            <a:off x="10230927" y="3577087"/>
            <a:ext cx="1823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Date</a:t>
            </a:r>
            <a:r>
              <a:rPr lang="ko-KR" altLang="en-US" sz="1100" b="1" dirty="0">
                <a:solidFill>
                  <a:srgbClr val="FF0000"/>
                </a:solidFill>
              </a:rPr>
              <a:t>의 기본 표시 날짜를 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100" b="1" dirty="0">
                <a:solidFill>
                  <a:srgbClr val="FF0000"/>
                </a:solidFill>
              </a:rPr>
              <a:t>현재 날짜로 지정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57031-2DC5-02E2-3F78-E50B9FBA421C}"/>
              </a:ext>
            </a:extLst>
          </p:cNvPr>
          <p:cNvSpPr txBox="1"/>
          <p:nvPr/>
        </p:nvSpPr>
        <p:spPr>
          <a:xfrm>
            <a:off x="10064151" y="3929256"/>
            <a:ext cx="1760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3333FF"/>
                </a:solidFill>
              </a:rPr>
              <a:t>Date</a:t>
            </a:r>
            <a:r>
              <a:rPr lang="ko-KR" altLang="en-US" sz="1100" b="1" dirty="0">
                <a:solidFill>
                  <a:srgbClr val="3333FF"/>
                </a:solidFill>
              </a:rPr>
              <a:t>의 최대 표시 날짜를</a:t>
            </a:r>
            <a:endParaRPr lang="en-US" altLang="ko-KR" sz="1100" b="1" dirty="0">
              <a:solidFill>
                <a:srgbClr val="3333FF"/>
              </a:solidFill>
            </a:endParaRPr>
          </a:p>
          <a:p>
            <a:r>
              <a:rPr lang="ko-KR" altLang="en-US" sz="1100" b="1" dirty="0">
                <a:solidFill>
                  <a:srgbClr val="3333FF"/>
                </a:solidFill>
              </a:rPr>
              <a:t> 현재 날짜로 지정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17D277-77A9-6D0B-37DA-AACF5B366BF3}"/>
              </a:ext>
            </a:extLst>
          </p:cNvPr>
          <p:cNvSpPr/>
          <p:nvPr/>
        </p:nvSpPr>
        <p:spPr>
          <a:xfrm>
            <a:off x="5112588" y="4157932"/>
            <a:ext cx="2978989" cy="1667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B7771-67A5-9DB9-0D43-25F93F9B6700}"/>
              </a:ext>
            </a:extLst>
          </p:cNvPr>
          <p:cNvSpPr txBox="1"/>
          <p:nvPr/>
        </p:nvSpPr>
        <p:spPr>
          <a:xfrm>
            <a:off x="8093285" y="4125633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00B050"/>
                </a:solidFill>
              </a:rPr>
              <a:t>최소</a:t>
            </a:r>
            <a:r>
              <a:rPr lang="en-US" altLang="ko-KR" sz="1100" b="1" dirty="0">
                <a:solidFill>
                  <a:srgbClr val="00B050"/>
                </a:solidFill>
              </a:rPr>
              <a:t>/</a:t>
            </a:r>
            <a:r>
              <a:rPr lang="ko-KR" altLang="en-US" sz="1100" b="1" dirty="0">
                <a:solidFill>
                  <a:srgbClr val="00B050"/>
                </a:solidFill>
              </a:rPr>
              <a:t>최대 선택 가능 날짜</a:t>
            </a:r>
          </a:p>
        </p:txBody>
      </p:sp>
      <p:sp>
        <p:nvSpPr>
          <p:cNvPr id="17" name="오른쪽 대괄호 16">
            <a:extLst>
              <a:ext uri="{FF2B5EF4-FFF2-40B4-BE49-F238E27FC236}">
                <a16:creationId xmlns:a16="http://schemas.microsoft.com/office/drawing/2014/main" id="{8584833F-EE00-D264-9C44-5EF5672D0C99}"/>
              </a:ext>
            </a:extLst>
          </p:cNvPr>
          <p:cNvSpPr/>
          <p:nvPr/>
        </p:nvSpPr>
        <p:spPr>
          <a:xfrm>
            <a:off x="9639658" y="4387243"/>
            <a:ext cx="281796" cy="910854"/>
          </a:xfrm>
          <a:prstGeom prst="rightBracket">
            <a:avLst/>
          </a:prstGeom>
          <a:ln w="57150">
            <a:solidFill>
              <a:srgbClr val="FF9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26EDA-D0B6-D848-5E3A-D139CEFCE6E1}"/>
              </a:ext>
            </a:extLst>
          </p:cNvPr>
          <p:cNvSpPr txBox="1"/>
          <p:nvPr/>
        </p:nvSpPr>
        <p:spPr>
          <a:xfrm>
            <a:off x="9987270" y="4585788"/>
            <a:ext cx="2247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FF9009"/>
                </a:solidFill>
              </a:rPr>
              <a:t>생일 선택 안하고 넘어갔을 경우</a:t>
            </a:r>
            <a:r>
              <a:rPr lang="en-US" altLang="ko-KR" sz="1100" b="1" dirty="0">
                <a:solidFill>
                  <a:srgbClr val="FF9009"/>
                </a:solidFill>
              </a:rPr>
              <a:t>,</a:t>
            </a:r>
          </a:p>
          <a:p>
            <a:r>
              <a:rPr lang="ko-KR" altLang="en-US" sz="1100" b="1" dirty="0">
                <a:solidFill>
                  <a:srgbClr val="FF9009"/>
                </a:solidFill>
              </a:rPr>
              <a:t>에러 메시지 표시</a:t>
            </a: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CD113467-538B-571F-3BC4-AADD00FC714D}"/>
              </a:ext>
            </a:extLst>
          </p:cNvPr>
          <p:cNvSpPr/>
          <p:nvPr/>
        </p:nvSpPr>
        <p:spPr>
          <a:xfrm flipH="1">
            <a:off x="4282654" y="4387243"/>
            <a:ext cx="281796" cy="910854"/>
          </a:xfrm>
          <a:prstGeom prst="rightBracket">
            <a:avLst/>
          </a:prstGeom>
          <a:ln w="57150">
            <a:solidFill>
              <a:srgbClr val="FF9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53574A-FEAC-B33D-8E4B-DCC4262921F7}"/>
              </a:ext>
            </a:extLst>
          </p:cNvPr>
          <p:cNvSpPr txBox="1"/>
          <p:nvPr/>
        </p:nvSpPr>
        <p:spPr>
          <a:xfrm>
            <a:off x="332117" y="861370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</a:t>
            </a:r>
            <a:r>
              <a:rPr lang="ko-KR" altLang="en-US" b="1" dirty="0">
                <a:highlight>
                  <a:srgbClr val="FFFF00"/>
                </a:highlight>
              </a:rPr>
              <a:t>생일 선택 화면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E8DAC57-041D-BE7D-DC4A-10BC3982E5F3}"/>
              </a:ext>
            </a:extLst>
          </p:cNvPr>
          <p:cNvSpPr/>
          <p:nvPr/>
        </p:nvSpPr>
        <p:spPr>
          <a:xfrm>
            <a:off x="5158596" y="3954443"/>
            <a:ext cx="4905555" cy="166779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8A2CD6-B8EB-9EDA-2049-E265368331A9}"/>
              </a:ext>
            </a:extLst>
          </p:cNvPr>
          <p:cNvSpPr/>
          <p:nvPr/>
        </p:nvSpPr>
        <p:spPr>
          <a:xfrm>
            <a:off x="5158596" y="3766868"/>
            <a:ext cx="5072331" cy="166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11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Select_info.html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2A74E1-46CA-8529-5C9B-D4F9754DD062}"/>
              </a:ext>
            </a:extLst>
          </p:cNvPr>
          <p:cNvSpPr txBox="1"/>
          <p:nvPr/>
        </p:nvSpPr>
        <p:spPr>
          <a:xfrm>
            <a:off x="332117" y="897147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</a:t>
            </a:r>
            <a:r>
              <a:rPr lang="ko-KR" altLang="en-US" b="1" dirty="0">
                <a:highlight>
                  <a:srgbClr val="FFFF00"/>
                </a:highlight>
              </a:rPr>
              <a:t>성별 선택 부분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83B043-274D-933E-C502-01A6144896DC}"/>
              </a:ext>
            </a:extLst>
          </p:cNvPr>
          <p:cNvGrpSpPr/>
          <p:nvPr/>
        </p:nvGrpSpPr>
        <p:grpSpPr>
          <a:xfrm>
            <a:off x="332117" y="3683516"/>
            <a:ext cx="11661299" cy="2441239"/>
            <a:chOff x="492521" y="1549916"/>
            <a:chExt cx="11661299" cy="2441239"/>
          </a:xfrm>
        </p:grpSpPr>
        <p:pic>
          <p:nvPicPr>
            <p:cNvPr id="8" name="그림 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DAF4E0EB-A6CC-0385-F0EB-482DBF1C4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21" y="1549916"/>
              <a:ext cx="11661299" cy="238948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19355F-3F39-239A-08FE-883237CBC2B4}"/>
                </a:ext>
              </a:extLst>
            </p:cNvPr>
            <p:cNvSpPr txBox="1"/>
            <p:nvPr/>
          </p:nvSpPr>
          <p:spPr>
            <a:xfrm>
              <a:off x="8166340" y="3363507"/>
              <a:ext cx="251891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srgbClr val="FF9009"/>
                  </a:solidFill>
                </a:rPr>
                <a:t>성별 선택 안하고 넘어갔을 경우</a:t>
              </a:r>
              <a:r>
                <a:rPr lang="en-US" altLang="ko-KR" sz="1200" b="1" dirty="0">
                  <a:solidFill>
                    <a:srgbClr val="FF9009"/>
                  </a:solidFill>
                </a:rPr>
                <a:t>,</a:t>
              </a:r>
            </a:p>
            <a:p>
              <a:r>
                <a:rPr lang="ko-KR" altLang="en-US" sz="1200" b="1" dirty="0">
                  <a:solidFill>
                    <a:srgbClr val="FF9009"/>
                  </a:solidFill>
                </a:rPr>
                <a:t>에러 메시지 표시</a:t>
              </a:r>
            </a:p>
          </p:txBody>
        </p:sp>
        <p:sp>
          <p:nvSpPr>
            <p:cNvPr id="14" name="양쪽 대괄호 13">
              <a:extLst>
                <a:ext uri="{FF2B5EF4-FFF2-40B4-BE49-F238E27FC236}">
                  <a16:creationId xmlns:a16="http://schemas.microsoft.com/office/drawing/2014/main" id="{E1C19900-EB7B-B46D-CB30-DE88BF1A786B}"/>
                </a:ext>
              </a:extLst>
            </p:cNvPr>
            <p:cNvSpPr/>
            <p:nvPr/>
          </p:nvSpPr>
          <p:spPr>
            <a:xfrm>
              <a:off x="799381" y="3197525"/>
              <a:ext cx="7366959" cy="793630"/>
            </a:xfrm>
            <a:prstGeom prst="bracketPair">
              <a:avLst/>
            </a:prstGeom>
            <a:ln w="57150">
              <a:solidFill>
                <a:srgbClr val="FF9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대괄호 14">
              <a:extLst>
                <a:ext uri="{FF2B5EF4-FFF2-40B4-BE49-F238E27FC236}">
                  <a16:creationId xmlns:a16="http://schemas.microsoft.com/office/drawing/2014/main" id="{A347FE7E-94F3-4AEA-E169-C341A2ECD9AD}"/>
                </a:ext>
              </a:extLst>
            </p:cNvPr>
            <p:cNvSpPr/>
            <p:nvPr/>
          </p:nvSpPr>
          <p:spPr>
            <a:xfrm>
              <a:off x="7349706" y="2812211"/>
              <a:ext cx="3600090" cy="385314"/>
            </a:xfrm>
            <a:prstGeom prst="bracketPair">
              <a:avLst/>
            </a:prstGeom>
            <a:ln w="28575">
              <a:solidFill>
                <a:srgbClr val="333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01A99F-42DA-3602-6D62-D4A487CB531D}"/>
                </a:ext>
              </a:extLst>
            </p:cNvPr>
            <p:cNvSpPr txBox="1"/>
            <p:nvPr/>
          </p:nvSpPr>
          <p:spPr>
            <a:xfrm>
              <a:off x="7349706" y="2507729"/>
              <a:ext cx="35397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3333FF"/>
                  </a:solidFill>
                </a:rPr>
                <a:t>Thymeleaf</a:t>
              </a:r>
              <a:r>
                <a:rPr lang="ko-KR" altLang="en-US" sz="1400" b="1" dirty="0">
                  <a:solidFill>
                    <a:srgbClr val="3333FF"/>
                  </a:solidFill>
                </a:rPr>
                <a:t>로 다음 페이지에 넘길 때 필요</a:t>
              </a:r>
            </a:p>
          </p:txBody>
        </p:sp>
        <p:sp>
          <p:nvSpPr>
            <p:cNvPr id="17" name="양쪽 대괄호 16">
              <a:extLst>
                <a:ext uri="{FF2B5EF4-FFF2-40B4-BE49-F238E27FC236}">
                  <a16:creationId xmlns:a16="http://schemas.microsoft.com/office/drawing/2014/main" id="{77D4BA3E-E6A3-90AD-2D46-497D3CB00C90}"/>
                </a:ext>
              </a:extLst>
            </p:cNvPr>
            <p:cNvSpPr/>
            <p:nvPr/>
          </p:nvSpPr>
          <p:spPr>
            <a:xfrm>
              <a:off x="1886310" y="2812211"/>
              <a:ext cx="5411638" cy="385314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0FE85E-83F5-890B-D0CB-FA428BE07448}"/>
                </a:ext>
              </a:extLst>
            </p:cNvPr>
            <p:cNvSpPr txBox="1"/>
            <p:nvPr/>
          </p:nvSpPr>
          <p:spPr>
            <a:xfrm>
              <a:off x="2076090" y="2543203"/>
              <a:ext cx="2278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FF0000"/>
                  </a:solidFill>
                </a:rPr>
                <a:t>라디오버튼으로 성별 선택</a:t>
              </a:r>
            </a:p>
          </p:txBody>
        </p:sp>
      </p:grpSp>
      <p:pic>
        <p:nvPicPr>
          <p:cNvPr id="20" name="그림 1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9C270FC-605D-49B3-BB6A-F2DC64559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9" t="43458" r="30118" b="26252"/>
          <a:stretch/>
        </p:blipFill>
        <p:spPr>
          <a:xfrm>
            <a:off x="332117" y="1452005"/>
            <a:ext cx="4676781" cy="2045984"/>
          </a:xfrm>
          <a:prstGeom prst="rect">
            <a:avLst/>
          </a:prstGeom>
        </p:spPr>
      </p:pic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12ABFE2E-BAB9-E835-8432-2D20A68EA7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9722" y="3306794"/>
            <a:ext cx="1777043" cy="137447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AAC0E4-F13B-5426-DFA0-C8907899C31A}"/>
              </a:ext>
            </a:extLst>
          </p:cNvPr>
          <p:cNvSpPr/>
          <p:nvPr/>
        </p:nvSpPr>
        <p:spPr>
          <a:xfrm>
            <a:off x="1817298" y="2697192"/>
            <a:ext cx="1650521" cy="408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653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Select_like.html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/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1572071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Select_like.html</a:t>
            </a:r>
            <a:endParaRPr lang="ko-KR" altLang="en-US" sz="2800" b="1" dirty="0"/>
          </a:p>
        </p:txBody>
      </p:sp>
      <p:pic>
        <p:nvPicPr>
          <p:cNvPr id="5" name="그림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33A485D-046C-1169-4D97-1B8D2FFD08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20" y="931653"/>
            <a:ext cx="10104408" cy="565418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39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2090" y="258820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구성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5094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Select_like.html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5056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</a:t>
            </a:r>
            <a:r>
              <a:rPr lang="en-US" altLang="ko-KR" b="1" dirty="0" err="1">
                <a:highlight>
                  <a:srgbClr val="FFFF00"/>
                </a:highlight>
              </a:rPr>
              <a:t>Thymeleaf</a:t>
            </a:r>
            <a:r>
              <a:rPr lang="ko-KR" altLang="en-US" b="1" dirty="0">
                <a:highlight>
                  <a:srgbClr val="FFFF00"/>
                </a:highlight>
              </a:rPr>
              <a:t>로 </a:t>
            </a:r>
            <a:r>
              <a:rPr lang="en-US" altLang="ko-KR" b="1" dirty="0">
                <a:highlight>
                  <a:srgbClr val="FFFF00"/>
                </a:highlight>
              </a:rPr>
              <a:t>email/pw/</a:t>
            </a:r>
            <a:r>
              <a:rPr lang="ko-KR" altLang="en-US" b="1" dirty="0">
                <a:highlight>
                  <a:srgbClr val="FFFF00"/>
                </a:highlight>
              </a:rPr>
              <a:t>생일</a:t>
            </a:r>
            <a:r>
              <a:rPr lang="en-US" altLang="ko-KR" b="1" dirty="0">
                <a:highlight>
                  <a:srgbClr val="FFFF00"/>
                </a:highlight>
              </a:rPr>
              <a:t>/</a:t>
            </a:r>
            <a:r>
              <a:rPr lang="ko-KR" altLang="en-US" b="1" dirty="0">
                <a:highlight>
                  <a:srgbClr val="FFFF00"/>
                </a:highlight>
              </a:rPr>
              <a:t>성별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넘기기 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0B471-76CD-2CAC-6BDC-C6F4A87C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7" y="1644629"/>
            <a:ext cx="9005244" cy="4250088"/>
          </a:xfrm>
          <a:prstGeom prst="rect">
            <a:avLst/>
          </a:prstGeom>
        </p:spPr>
      </p:pic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CEE34735-CE3D-8B2A-C6B1-0D35B8CAB3C1}"/>
              </a:ext>
            </a:extLst>
          </p:cNvPr>
          <p:cNvSpPr/>
          <p:nvPr/>
        </p:nvSpPr>
        <p:spPr>
          <a:xfrm>
            <a:off x="9241769" y="2564921"/>
            <a:ext cx="454324" cy="3519577"/>
          </a:xfrm>
          <a:prstGeom prst="rightBracket">
            <a:avLst/>
          </a:prstGeom>
          <a:ln w="381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57D2A-2395-699D-FE7A-0B24358C618A}"/>
              </a:ext>
            </a:extLst>
          </p:cNvPr>
          <p:cNvSpPr txBox="1"/>
          <p:nvPr/>
        </p:nvSpPr>
        <p:spPr>
          <a:xfrm>
            <a:off x="5463398" y="1177011"/>
            <a:ext cx="5929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3333FF"/>
                </a:solidFill>
              </a:rPr>
              <a:t>Select_info.html</a:t>
            </a:r>
            <a:r>
              <a:rPr lang="ko-KR" altLang="en-US" sz="1600" b="1" dirty="0">
                <a:solidFill>
                  <a:srgbClr val="3333FF"/>
                </a:solidFill>
              </a:rPr>
              <a:t>에서 </a:t>
            </a:r>
            <a:r>
              <a:rPr lang="en-US" altLang="ko-KR" sz="1600" b="1" dirty="0">
                <a:solidFill>
                  <a:srgbClr val="3333FF"/>
                </a:solidFill>
              </a:rPr>
              <a:t>post</a:t>
            </a:r>
            <a:r>
              <a:rPr lang="ko-KR" altLang="en-US" sz="1600" b="1" dirty="0">
                <a:solidFill>
                  <a:srgbClr val="3333FF"/>
                </a:solidFill>
              </a:rPr>
              <a:t>로 받았던 이메일</a:t>
            </a:r>
            <a:r>
              <a:rPr lang="en-US" altLang="ko-KR" sz="1600" b="1" dirty="0">
                <a:solidFill>
                  <a:srgbClr val="3333FF"/>
                </a:solidFill>
              </a:rPr>
              <a:t>, pw, </a:t>
            </a:r>
            <a:r>
              <a:rPr lang="ko-KR" altLang="en-US" sz="1600" b="1" dirty="0">
                <a:solidFill>
                  <a:srgbClr val="3333FF"/>
                </a:solidFill>
              </a:rPr>
              <a:t>생일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성별을 숨겨진 필드에 표시하는 부분</a:t>
            </a:r>
            <a:r>
              <a:rPr lang="en-US" altLang="ko-KR" sz="1600" b="1" dirty="0">
                <a:solidFill>
                  <a:srgbClr val="3333FF"/>
                </a:solidFill>
              </a:rPr>
              <a:t>.</a:t>
            </a:r>
          </a:p>
          <a:p>
            <a:endParaRPr lang="en-US" altLang="ko-KR" sz="1600" b="1" dirty="0">
              <a:solidFill>
                <a:srgbClr val="3333FF"/>
              </a:solidFill>
            </a:endParaRPr>
          </a:p>
          <a:p>
            <a:r>
              <a:rPr lang="en-US" altLang="ko-KR" sz="1600" b="1" dirty="0" err="1">
                <a:solidFill>
                  <a:srgbClr val="3333FF"/>
                </a:solidFill>
              </a:rPr>
              <a:t>userDTO</a:t>
            </a:r>
            <a:r>
              <a:rPr lang="ko-KR" altLang="en-US" sz="1600" b="1" dirty="0">
                <a:solidFill>
                  <a:srgbClr val="3333FF"/>
                </a:solidFill>
              </a:rPr>
              <a:t>에서 받았던 이메일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비밀번호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생일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성별을 가져옴</a:t>
            </a:r>
            <a:r>
              <a:rPr lang="en-US" altLang="ko-KR" sz="1600" b="1" dirty="0">
                <a:solidFill>
                  <a:srgbClr val="3333FF"/>
                </a:solidFill>
              </a:rPr>
              <a:t>. </a:t>
            </a:r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DD6D0257-F103-60D3-194B-626B59477772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10800000" flipH="1">
            <a:off x="9696093" y="1715620"/>
            <a:ext cx="1696526" cy="2609090"/>
          </a:xfrm>
          <a:prstGeom prst="curvedConnector5">
            <a:avLst>
              <a:gd name="adj1" fmla="val 66525"/>
              <a:gd name="adj2" fmla="val 50258"/>
              <a:gd name="adj3" fmla="val 113475"/>
            </a:avLst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75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Select_like.html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&lt;checkbox&gt;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6AC52-12CF-3044-0F5B-3716F41B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153"/>
            <a:ext cx="12192000" cy="47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3D99B-85C8-4117-CEF3-BF6E80D7FA44}"/>
              </a:ext>
            </a:extLst>
          </p:cNvPr>
          <p:cNvSpPr txBox="1"/>
          <p:nvPr/>
        </p:nvSpPr>
        <p:spPr>
          <a:xfrm>
            <a:off x="4180935" y="2277374"/>
            <a:ext cx="6473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3333FF"/>
                </a:solidFill>
              </a:rPr>
              <a:t>각각의 체크박스를 나타내는 부분</a:t>
            </a:r>
            <a:r>
              <a:rPr lang="en-US" altLang="ko-KR" sz="1600" b="1" dirty="0">
                <a:solidFill>
                  <a:srgbClr val="3333FF"/>
                </a:solidFill>
              </a:rPr>
              <a:t>. </a:t>
            </a:r>
          </a:p>
          <a:p>
            <a:r>
              <a:rPr lang="en-US" altLang="ko-KR" sz="1600" b="1" dirty="0" err="1">
                <a:solidFill>
                  <a:srgbClr val="3333FF"/>
                </a:solidFill>
              </a:rPr>
              <a:t>th:checked</a:t>
            </a:r>
            <a:r>
              <a:rPr lang="en-US" altLang="ko-KR" sz="1600" b="1" dirty="0">
                <a:solidFill>
                  <a:srgbClr val="3333FF"/>
                </a:solidFill>
              </a:rPr>
              <a:t> </a:t>
            </a:r>
            <a:r>
              <a:rPr lang="ko-KR" altLang="en-US" sz="1600" b="1" dirty="0">
                <a:solidFill>
                  <a:srgbClr val="3333FF"/>
                </a:solidFill>
              </a:rPr>
              <a:t>부분은 나중에 </a:t>
            </a:r>
            <a:r>
              <a:rPr lang="en-US" altLang="ko-KR" sz="1600" b="1" dirty="0" err="1">
                <a:solidFill>
                  <a:srgbClr val="3333FF"/>
                </a:solidFill>
              </a:rPr>
              <a:t>thymeleaf</a:t>
            </a:r>
            <a:r>
              <a:rPr lang="ko-KR" altLang="en-US" sz="1600" b="1" dirty="0">
                <a:solidFill>
                  <a:srgbClr val="3333FF"/>
                </a:solidFill>
              </a:rPr>
              <a:t>로 다음 페이지에 넘길 때 필요</a:t>
            </a:r>
            <a:endParaRPr lang="en-US" altLang="ko-KR" b="1" dirty="0">
              <a:solidFill>
                <a:srgbClr val="3333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1C359A-61C0-3001-8E64-FCBF2FB200A2}"/>
              </a:ext>
            </a:extLst>
          </p:cNvPr>
          <p:cNvSpPr/>
          <p:nvPr/>
        </p:nvSpPr>
        <p:spPr>
          <a:xfrm>
            <a:off x="586596" y="2862148"/>
            <a:ext cx="11524891" cy="3222349"/>
          </a:xfrm>
          <a:prstGeom prst="rect">
            <a:avLst/>
          </a:prstGeom>
          <a:solidFill>
            <a:srgbClr val="333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8BAC8208-39A2-5EE2-C038-294D00F2892A}"/>
              </a:ext>
            </a:extLst>
          </p:cNvPr>
          <p:cNvSpPr/>
          <p:nvPr/>
        </p:nvSpPr>
        <p:spPr>
          <a:xfrm>
            <a:off x="6268528" y="3186023"/>
            <a:ext cx="2996242" cy="126520"/>
          </a:xfrm>
          <a:prstGeom prst="bracketPair">
            <a:avLst/>
          </a:prstGeom>
          <a:ln w="28575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74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Select_like.html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&lt;checkbox </a:t>
            </a:r>
            <a:r>
              <a:rPr lang="ko-KR" altLang="en-US" b="1" dirty="0">
                <a:highlight>
                  <a:srgbClr val="FFFF00"/>
                </a:highlight>
              </a:rPr>
              <a:t>비활성화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AC7BBE-6542-FEC4-DE25-35992702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4" y="2626594"/>
            <a:ext cx="9181392" cy="4034671"/>
          </a:xfrm>
          <a:prstGeom prst="rect">
            <a:avLst/>
          </a:prstGeom>
        </p:spPr>
      </p:pic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83D6DCE-6405-8BA6-33FD-3DF7840EFE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2" t="23357" r="15802" b="29991"/>
          <a:stretch/>
        </p:blipFill>
        <p:spPr>
          <a:xfrm>
            <a:off x="3111441" y="117390"/>
            <a:ext cx="6096000" cy="2331943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2033292D-51D8-A52D-9893-01458AA12455}"/>
              </a:ext>
            </a:extLst>
          </p:cNvPr>
          <p:cNvSpPr/>
          <p:nvPr/>
        </p:nvSpPr>
        <p:spPr>
          <a:xfrm>
            <a:off x="9247878" y="186846"/>
            <a:ext cx="287547" cy="2127849"/>
          </a:xfrm>
          <a:prstGeom prst="rightBracket">
            <a:avLst/>
          </a:prstGeom>
          <a:ln w="381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5DBBC-ED54-151B-923C-9CCB9993F314}"/>
              </a:ext>
            </a:extLst>
          </p:cNvPr>
          <p:cNvSpPr txBox="1"/>
          <p:nvPr/>
        </p:nvSpPr>
        <p:spPr>
          <a:xfrm>
            <a:off x="9765100" y="814128"/>
            <a:ext cx="1560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3333FF"/>
                </a:solidFill>
              </a:rPr>
              <a:t>5</a:t>
            </a:r>
            <a:r>
              <a:rPr lang="ko-KR" altLang="en-US" sz="1600" b="1" dirty="0">
                <a:solidFill>
                  <a:srgbClr val="3333FF"/>
                </a:solidFill>
              </a:rPr>
              <a:t>개 선택 시</a:t>
            </a:r>
            <a:endParaRPr lang="en-US" altLang="ko-KR" sz="1600" b="1" dirty="0">
              <a:solidFill>
                <a:srgbClr val="3333FF"/>
              </a:solidFill>
            </a:endParaRPr>
          </a:p>
          <a:p>
            <a:r>
              <a:rPr lang="ko-KR" altLang="en-US" sz="1600" b="1" dirty="0">
                <a:solidFill>
                  <a:srgbClr val="3333FF"/>
                </a:solidFill>
              </a:rPr>
              <a:t>다른 체크박스 </a:t>
            </a:r>
            <a:endParaRPr lang="en-US" altLang="ko-KR" sz="1600" b="1" dirty="0">
              <a:solidFill>
                <a:srgbClr val="3333FF"/>
              </a:solidFill>
            </a:endParaRPr>
          </a:p>
          <a:p>
            <a:r>
              <a:rPr lang="ko-KR" altLang="en-US" sz="1600" b="1" dirty="0">
                <a:solidFill>
                  <a:srgbClr val="3333FF"/>
                </a:solidFill>
              </a:rPr>
              <a:t>비활성화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B38BC-3B96-5DD5-0529-7DD978589C5A}"/>
              </a:ext>
            </a:extLst>
          </p:cNvPr>
          <p:cNvSpPr txBox="1"/>
          <p:nvPr/>
        </p:nvSpPr>
        <p:spPr>
          <a:xfrm>
            <a:off x="6990597" y="2457635"/>
            <a:ext cx="3376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9009"/>
                </a:solidFill>
              </a:rPr>
              <a:t>웹 페이지 내에서 모든 체크박스 요소를 선택</a:t>
            </a:r>
            <a:r>
              <a:rPr lang="en-US" altLang="ko-KR" sz="1200" b="1" dirty="0">
                <a:solidFill>
                  <a:srgbClr val="FF9009"/>
                </a:solidFill>
              </a:rPr>
              <a:t>. </a:t>
            </a:r>
          </a:p>
          <a:p>
            <a:r>
              <a:rPr lang="en-US" altLang="ko-KR" sz="1200" b="1" dirty="0" err="1">
                <a:solidFill>
                  <a:srgbClr val="FF9009"/>
                </a:solidFill>
              </a:rPr>
              <a:t>querySelectorAll</a:t>
            </a:r>
            <a:r>
              <a:rPr lang="en-US" altLang="ko-KR" sz="1200" b="1" dirty="0">
                <a:solidFill>
                  <a:srgbClr val="FF9009"/>
                </a:solidFill>
              </a:rPr>
              <a:t> </a:t>
            </a:r>
            <a:r>
              <a:rPr lang="ko-KR" altLang="en-US" sz="1200" b="1" dirty="0">
                <a:solidFill>
                  <a:srgbClr val="FF9009"/>
                </a:solidFill>
              </a:rPr>
              <a:t>메소드를 사용하여 </a:t>
            </a:r>
            <a:endParaRPr lang="en-US" altLang="ko-KR" sz="1200" b="1" dirty="0">
              <a:solidFill>
                <a:srgbClr val="FF9009"/>
              </a:solidFill>
            </a:endParaRPr>
          </a:p>
          <a:p>
            <a:r>
              <a:rPr lang="ko-KR" altLang="en-US" sz="1200" b="1" dirty="0" err="1">
                <a:solidFill>
                  <a:srgbClr val="FF9009"/>
                </a:solidFill>
              </a:rPr>
              <a:t>선택자</a:t>
            </a:r>
            <a:r>
              <a:rPr lang="ko-KR" altLang="en-US" sz="1200" b="1" dirty="0">
                <a:solidFill>
                  <a:srgbClr val="FF9009"/>
                </a:solidFill>
              </a:rPr>
              <a:t> </a:t>
            </a:r>
            <a:r>
              <a:rPr lang="en-US" altLang="ko-KR" sz="1200" b="1" dirty="0">
                <a:solidFill>
                  <a:srgbClr val="FF9009"/>
                </a:solidFill>
              </a:rPr>
              <a:t>'input[type="checkbox"]’</a:t>
            </a:r>
            <a:r>
              <a:rPr lang="ko-KR" altLang="en-US" sz="1200" b="1" dirty="0">
                <a:solidFill>
                  <a:srgbClr val="FF9009"/>
                </a:solidFill>
              </a:rPr>
              <a:t>와 </a:t>
            </a:r>
            <a:endParaRPr lang="en-US" altLang="ko-KR" sz="1200" b="1" dirty="0">
              <a:solidFill>
                <a:srgbClr val="FF9009"/>
              </a:solidFill>
            </a:endParaRPr>
          </a:p>
          <a:p>
            <a:r>
              <a:rPr lang="ko-KR" altLang="en-US" sz="1200" b="1" dirty="0">
                <a:solidFill>
                  <a:srgbClr val="FF9009"/>
                </a:solidFill>
              </a:rPr>
              <a:t>일치하는 모든 요소를 가져옴</a:t>
            </a:r>
            <a:r>
              <a:rPr lang="en-US" altLang="ko-KR" sz="1200" b="1" dirty="0">
                <a:solidFill>
                  <a:srgbClr val="FF9009"/>
                </a:solidFill>
              </a:rPr>
              <a:t>. </a:t>
            </a: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33F0B3AE-E546-E7A5-63D9-7E6F1F0F8757}"/>
              </a:ext>
            </a:extLst>
          </p:cNvPr>
          <p:cNvSpPr/>
          <p:nvPr/>
        </p:nvSpPr>
        <p:spPr>
          <a:xfrm>
            <a:off x="1282460" y="3624706"/>
            <a:ext cx="3807125" cy="214371"/>
          </a:xfrm>
          <a:prstGeom prst="bracketPair">
            <a:avLst/>
          </a:prstGeom>
          <a:ln w="28575">
            <a:solidFill>
              <a:srgbClr val="66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61312-A5DA-E2FD-83C0-04F2C257E4D9}"/>
              </a:ext>
            </a:extLst>
          </p:cNvPr>
          <p:cNvSpPr txBox="1"/>
          <p:nvPr/>
        </p:nvSpPr>
        <p:spPr>
          <a:xfrm>
            <a:off x="5158266" y="3384635"/>
            <a:ext cx="4681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669900"/>
                </a:solidFill>
              </a:rPr>
              <a:t>각 체크박스의 변경 이벤트(</a:t>
            </a:r>
            <a:r>
              <a:rPr lang="ko-KR" altLang="en-US" sz="1200" b="1" dirty="0" err="1">
                <a:solidFill>
                  <a:srgbClr val="669900"/>
                </a:solidFill>
              </a:rPr>
              <a:t>change</a:t>
            </a:r>
            <a:r>
              <a:rPr lang="ko-KR" altLang="en-US" sz="1200" b="1" dirty="0">
                <a:solidFill>
                  <a:srgbClr val="669900"/>
                </a:solidFill>
              </a:rPr>
              <a:t>)에 대한 </a:t>
            </a:r>
            <a:r>
              <a:rPr lang="ko-KR" altLang="en-US" sz="1200" b="1" dirty="0" err="1">
                <a:solidFill>
                  <a:srgbClr val="669900"/>
                </a:solidFill>
              </a:rPr>
              <a:t>리스너를</a:t>
            </a:r>
            <a:r>
              <a:rPr lang="ko-KR" altLang="en-US" sz="1200" b="1" dirty="0">
                <a:solidFill>
                  <a:srgbClr val="669900"/>
                </a:solidFill>
              </a:rPr>
              <a:t> 추가. </a:t>
            </a:r>
            <a:endParaRPr lang="en-US" altLang="ko-KR" sz="1200" b="1" dirty="0">
              <a:solidFill>
                <a:srgbClr val="669900"/>
              </a:solidFill>
            </a:endParaRPr>
          </a:p>
          <a:p>
            <a:r>
              <a:rPr lang="ko-KR" altLang="en-US" sz="1200" b="1" dirty="0">
                <a:solidFill>
                  <a:srgbClr val="669900"/>
                </a:solidFill>
              </a:rPr>
              <a:t>즉, 체크박스 상태(선택 여부)가 변경될 때마다 함수가 실행 됨</a:t>
            </a: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F9FDC85A-0607-4856-829A-19BF9534CB3E}"/>
              </a:ext>
            </a:extLst>
          </p:cNvPr>
          <p:cNvSpPr/>
          <p:nvPr/>
        </p:nvSpPr>
        <p:spPr>
          <a:xfrm>
            <a:off x="1368725" y="3797236"/>
            <a:ext cx="7943501" cy="2081841"/>
          </a:xfrm>
          <a:prstGeom prst="bracketPair">
            <a:avLst/>
          </a:prstGeom>
          <a:ln w="28575">
            <a:solidFill>
              <a:srgbClr val="FF0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EE919E-8FD1-684E-7491-2AD27DDF185C}"/>
              </a:ext>
            </a:extLst>
          </p:cNvPr>
          <p:cNvSpPr txBox="1"/>
          <p:nvPr/>
        </p:nvSpPr>
        <p:spPr>
          <a:xfrm>
            <a:off x="9301983" y="4023561"/>
            <a:ext cx="28900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9C4"/>
                </a:solidFill>
              </a:rPr>
              <a:t>현재 선택된 체크박스의 개수를 계산. </a:t>
            </a:r>
            <a:endParaRPr lang="en-US" altLang="ko-KR" sz="1200" b="1" dirty="0">
              <a:solidFill>
                <a:srgbClr val="FF09C4"/>
              </a:solidFill>
            </a:endParaRPr>
          </a:p>
          <a:p>
            <a:r>
              <a:rPr lang="ko-KR" altLang="en-US" sz="1200" b="1" dirty="0" err="1">
                <a:solidFill>
                  <a:srgbClr val="FF09C4"/>
                </a:solidFill>
              </a:rPr>
              <a:t>querySelectorAll</a:t>
            </a:r>
            <a:r>
              <a:rPr lang="ko-KR" altLang="en-US" sz="1200" b="1" dirty="0">
                <a:solidFill>
                  <a:srgbClr val="FF09C4"/>
                </a:solidFill>
              </a:rPr>
              <a:t> 메소드를 사용하여 </a:t>
            </a:r>
            <a:endParaRPr lang="en-US" altLang="ko-KR" sz="1200" b="1" dirty="0">
              <a:solidFill>
                <a:srgbClr val="FF09C4"/>
              </a:solidFill>
            </a:endParaRPr>
          </a:p>
          <a:p>
            <a:r>
              <a:rPr lang="ko-KR" altLang="en-US" sz="1200" b="1" dirty="0" err="1">
                <a:solidFill>
                  <a:srgbClr val="FF09C4"/>
                </a:solidFill>
              </a:rPr>
              <a:t>선택자</a:t>
            </a:r>
            <a:r>
              <a:rPr lang="ko-KR" altLang="en-US" sz="1200" b="1" dirty="0">
                <a:solidFill>
                  <a:srgbClr val="FF09C4"/>
                </a:solidFill>
              </a:rPr>
              <a:t> '</a:t>
            </a:r>
            <a:r>
              <a:rPr lang="ko-KR" altLang="en-US" sz="1200" b="1" dirty="0" err="1">
                <a:solidFill>
                  <a:srgbClr val="FF09C4"/>
                </a:solidFill>
              </a:rPr>
              <a:t>input</a:t>
            </a:r>
            <a:r>
              <a:rPr lang="ko-KR" altLang="en-US" sz="1200" b="1" dirty="0">
                <a:solidFill>
                  <a:srgbClr val="FF09C4"/>
                </a:solidFill>
              </a:rPr>
              <a:t>[</a:t>
            </a:r>
            <a:r>
              <a:rPr lang="ko-KR" altLang="en-US" sz="1200" b="1" dirty="0" err="1">
                <a:solidFill>
                  <a:srgbClr val="FF09C4"/>
                </a:solidFill>
              </a:rPr>
              <a:t>type</a:t>
            </a:r>
            <a:r>
              <a:rPr lang="ko-KR" altLang="en-US" sz="1200" b="1" dirty="0">
                <a:solidFill>
                  <a:srgbClr val="FF09C4"/>
                </a:solidFill>
              </a:rPr>
              <a:t>="</a:t>
            </a:r>
            <a:r>
              <a:rPr lang="ko-KR" altLang="en-US" sz="1200" b="1" dirty="0" err="1">
                <a:solidFill>
                  <a:srgbClr val="FF09C4"/>
                </a:solidFill>
              </a:rPr>
              <a:t>checkbox</a:t>
            </a:r>
            <a:r>
              <a:rPr lang="ko-KR" altLang="en-US" sz="1200" b="1" dirty="0">
                <a:solidFill>
                  <a:srgbClr val="FF09C4"/>
                </a:solidFill>
              </a:rPr>
              <a:t>"]:</a:t>
            </a:r>
            <a:r>
              <a:rPr lang="ko-KR" altLang="en-US" sz="1200" b="1" dirty="0" err="1">
                <a:solidFill>
                  <a:srgbClr val="FF09C4"/>
                </a:solidFill>
              </a:rPr>
              <a:t>checked’와</a:t>
            </a:r>
            <a:r>
              <a:rPr lang="ko-KR" altLang="en-US" sz="1200" b="1" dirty="0">
                <a:solidFill>
                  <a:srgbClr val="FF09C4"/>
                </a:solidFill>
              </a:rPr>
              <a:t> </a:t>
            </a:r>
            <a:endParaRPr lang="en-US" altLang="ko-KR" sz="1200" b="1" dirty="0">
              <a:solidFill>
                <a:srgbClr val="FF09C4"/>
              </a:solidFill>
            </a:endParaRPr>
          </a:p>
          <a:p>
            <a:r>
              <a:rPr lang="ko-KR" altLang="en-US" sz="1200" b="1" dirty="0">
                <a:solidFill>
                  <a:srgbClr val="FF09C4"/>
                </a:solidFill>
              </a:rPr>
              <a:t>일치하는 선택된 체크박스 요소들을 가져온 후, </a:t>
            </a:r>
            <a:endParaRPr lang="en-US" altLang="ko-KR" sz="1200" b="1" dirty="0">
              <a:solidFill>
                <a:srgbClr val="FF09C4"/>
              </a:solidFill>
            </a:endParaRPr>
          </a:p>
          <a:p>
            <a:r>
              <a:rPr lang="ko-KR" altLang="en-US" sz="1200" b="1" dirty="0">
                <a:solidFill>
                  <a:srgbClr val="FF09C4"/>
                </a:solidFill>
              </a:rPr>
              <a:t>그 개수를 .</a:t>
            </a:r>
            <a:r>
              <a:rPr lang="ko-KR" altLang="en-US" sz="1200" b="1" dirty="0" err="1">
                <a:solidFill>
                  <a:srgbClr val="FF09C4"/>
                </a:solidFill>
              </a:rPr>
              <a:t>length</a:t>
            </a:r>
            <a:r>
              <a:rPr lang="ko-KR" altLang="en-US" sz="1200" b="1" dirty="0">
                <a:solidFill>
                  <a:srgbClr val="FF09C4"/>
                </a:solidFill>
              </a:rPr>
              <a:t> 속성을 통해 확인함.</a:t>
            </a:r>
          </a:p>
        </p:txBody>
      </p:sp>
      <p:sp>
        <p:nvSpPr>
          <p:cNvPr id="21" name="양쪽 대괄호 20">
            <a:extLst>
              <a:ext uri="{FF2B5EF4-FFF2-40B4-BE49-F238E27FC236}">
                <a16:creationId xmlns:a16="http://schemas.microsoft.com/office/drawing/2014/main" id="{6876BDD2-3412-1103-2DE5-420E3B599A51}"/>
              </a:ext>
            </a:extLst>
          </p:cNvPr>
          <p:cNvSpPr/>
          <p:nvPr/>
        </p:nvSpPr>
        <p:spPr>
          <a:xfrm>
            <a:off x="970471" y="3039385"/>
            <a:ext cx="5966042" cy="214371"/>
          </a:xfrm>
          <a:prstGeom prst="bracketPair">
            <a:avLst/>
          </a:prstGeom>
          <a:ln w="28575">
            <a:solidFill>
              <a:srgbClr val="FF9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442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Select_hate.html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/>
              <a:t>이주영</a:t>
            </a:r>
          </a:p>
        </p:txBody>
      </p:sp>
    </p:spTree>
    <p:extLst>
      <p:ext uri="{BB962C8B-B14F-4D97-AF65-F5344CB8AC3E}">
        <p14:creationId xmlns:p14="http://schemas.microsoft.com/office/powerpoint/2010/main" val="3834802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Select_hate.html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608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 </a:t>
            </a:r>
            <a:r>
              <a:rPr lang="en-US" altLang="ko-KR" b="1" dirty="0" err="1">
                <a:highlight>
                  <a:srgbClr val="FFFF00"/>
                </a:highlight>
              </a:rPr>
              <a:t>Thymeleaf</a:t>
            </a:r>
            <a:r>
              <a:rPr lang="ko-KR" altLang="en-US" b="1" dirty="0">
                <a:highlight>
                  <a:srgbClr val="FFFF00"/>
                </a:highlight>
              </a:rPr>
              <a:t>로 </a:t>
            </a:r>
            <a:r>
              <a:rPr lang="en-US" altLang="ko-KR" b="1" dirty="0">
                <a:highlight>
                  <a:srgbClr val="FFFF00"/>
                </a:highlight>
              </a:rPr>
              <a:t>email/pw/</a:t>
            </a:r>
            <a:r>
              <a:rPr lang="ko-KR" altLang="en-US" b="1" dirty="0">
                <a:highlight>
                  <a:srgbClr val="FFFF00"/>
                </a:highlight>
              </a:rPr>
              <a:t>생일</a:t>
            </a:r>
            <a:r>
              <a:rPr lang="en-US" altLang="ko-KR" b="1" dirty="0">
                <a:highlight>
                  <a:srgbClr val="FFFF00"/>
                </a:highlight>
              </a:rPr>
              <a:t>/</a:t>
            </a:r>
            <a:r>
              <a:rPr lang="ko-KR" altLang="en-US" b="1" dirty="0">
                <a:highlight>
                  <a:srgbClr val="FFFF00"/>
                </a:highlight>
              </a:rPr>
              <a:t>성별</a:t>
            </a:r>
            <a:r>
              <a:rPr lang="en-US" altLang="ko-KR" b="1" dirty="0">
                <a:highlight>
                  <a:srgbClr val="FFFF00"/>
                </a:highlight>
              </a:rPr>
              <a:t>/</a:t>
            </a:r>
            <a:r>
              <a:rPr lang="ko-KR" altLang="en-US" b="1" dirty="0">
                <a:highlight>
                  <a:srgbClr val="FFFF00"/>
                </a:highlight>
              </a:rPr>
              <a:t>선호장르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넘기기 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5FC4D2-3ED5-BF31-C68A-7F89BA23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17" y="1583350"/>
            <a:ext cx="10773586" cy="4725434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C84B5480-E624-C2E2-E8EB-F88E8A3C57AE}"/>
              </a:ext>
            </a:extLst>
          </p:cNvPr>
          <p:cNvSpPr/>
          <p:nvPr/>
        </p:nvSpPr>
        <p:spPr>
          <a:xfrm>
            <a:off x="9299278" y="2789207"/>
            <a:ext cx="454324" cy="3519577"/>
          </a:xfrm>
          <a:prstGeom prst="rightBracket">
            <a:avLst/>
          </a:prstGeom>
          <a:ln w="3810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4F20F-9593-E5BC-5577-714223D1DF80}"/>
              </a:ext>
            </a:extLst>
          </p:cNvPr>
          <p:cNvSpPr txBox="1"/>
          <p:nvPr/>
        </p:nvSpPr>
        <p:spPr>
          <a:xfrm>
            <a:off x="5520907" y="1401297"/>
            <a:ext cx="5929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3333FF"/>
                </a:solidFill>
              </a:rPr>
              <a:t>Select_info.html</a:t>
            </a:r>
            <a:r>
              <a:rPr lang="ko-KR" altLang="en-US" sz="1600" b="1" dirty="0">
                <a:solidFill>
                  <a:srgbClr val="3333FF"/>
                </a:solidFill>
              </a:rPr>
              <a:t>에서 </a:t>
            </a:r>
            <a:r>
              <a:rPr lang="en-US" altLang="ko-KR" sz="1600" b="1" dirty="0">
                <a:solidFill>
                  <a:srgbClr val="3333FF"/>
                </a:solidFill>
              </a:rPr>
              <a:t>post</a:t>
            </a:r>
            <a:r>
              <a:rPr lang="ko-KR" altLang="en-US" sz="1600" b="1" dirty="0">
                <a:solidFill>
                  <a:srgbClr val="3333FF"/>
                </a:solidFill>
              </a:rPr>
              <a:t>로 받았던 이메일</a:t>
            </a:r>
            <a:r>
              <a:rPr lang="en-US" altLang="ko-KR" sz="1600" b="1" dirty="0">
                <a:solidFill>
                  <a:srgbClr val="3333FF"/>
                </a:solidFill>
              </a:rPr>
              <a:t>, pw, </a:t>
            </a:r>
            <a:r>
              <a:rPr lang="ko-KR" altLang="en-US" sz="1600" b="1" dirty="0">
                <a:solidFill>
                  <a:srgbClr val="3333FF"/>
                </a:solidFill>
              </a:rPr>
              <a:t>생일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성별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선호장르를 숨겨진 필드에 표시하는 부분</a:t>
            </a:r>
            <a:r>
              <a:rPr lang="en-US" altLang="ko-KR" sz="1600" b="1" dirty="0">
                <a:solidFill>
                  <a:srgbClr val="3333FF"/>
                </a:solidFill>
              </a:rPr>
              <a:t>.</a:t>
            </a:r>
          </a:p>
          <a:p>
            <a:endParaRPr lang="en-US" altLang="ko-KR" sz="1600" b="1" dirty="0">
              <a:solidFill>
                <a:srgbClr val="3333FF"/>
              </a:solidFill>
            </a:endParaRPr>
          </a:p>
          <a:p>
            <a:r>
              <a:rPr lang="en-US" altLang="ko-KR" sz="1600" b="1" dirty="0" err="1">
                <a:solidFill>
                  <a:srgbClr val="3333FF"/>
                </a:solidFill>
              </a:rPr>
              <a:t>userDTO</a:t>
            </a:r>
            <a:r>
              <a:rPr lang="ko-KR" altLang="en-US" sz="1600" b="1" dirty="0">
                <a:solidFill>
                  <a:srgbClr val="3333FF"/>
                </a:solidFill>
              </a:rPr>
              <a:t>에서 받았던 이메일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비밀번호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생일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성별</a:t>
            </a:r>
            <a:r>
              <a:rPr lang="en-US" altLang="ko-KR" sz="1600" b="1" dirty="0">
                <a:solidFill>
                  <a:srgbClr val="3333FF"/>
                </a:solidFill>
              </a:rPr>
              <a:t>, </a:t>
            </a:r>
            <a:r>
              <a:rPr lang="ko-KR" altLang="en-US" sz="1600" b="1" dirty="0">
                <a:solidFill>
                  <a:srgbClr val="3333FF"/>
                </a:solidFill>
              </a:rPr>
              <a:t>선호장르를 가져옴</a:t>
            </a:r>
            <a:r>
              <a:rPr lang="en-US" altLang="ko-KR" sz="1600" b="1" dirty="0">
                <a:solidFill>
                  <a:srgbClr val="3333FF"/>
                </a:solidFill>
              </a:rPr>
              <a:t>. 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DC88254B-65B6-90BD-0B4D-52F90C5F100E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10800000" flipH="1">
            <a:off x="9753602" y="2063018"/>
            <a:ext cx="1696526" cy="2485979"/>
          </a:xfrm>
          <a:prstGeom prst="curvedConnector5">
            <a:avLst>
              <a:gd name="adj1" fmla="val 73644"/>
              <a:gd name="adj2" fmla="val 72085"/>
              <a:gd name="adj3" fmla="val 113475"/>
            </a:avLst>
          </a:prstGeom>
          <a:ln w="3810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126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EAC7741-1682-59CF-C0B0-23395CE0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149"/>
            <a:ext cx="12192000" cy="35154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Select_hate.html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&lt;checkbox&gt;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3D99B-85C8-4117-CEF3-BF6E80D7FA44}"/>
              </a:ext>
            </a:extLst>
          </p:cNvPr>
          <p:cNvSpPr txBox="1"/>
          <p:nvPr/>
        </p:nvSpPr>
        <p:spPr>
          <a:xfrm>
            <a:off x="4180935" y="1598762"/>
            <a:ext cx="6473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3333FF"/>
                </a:solidFill>
              </a:rPr>
              <a:t>각각의 체크박스를 나타내는 부분</a:t>
            </a:r>
            <a:r>
              <a:rPr lang="en-US" altLang="ko-KR" sz="1600" b="1" dirty="0">
                <a:solidFill>
                  <a:srgbClr val="3333FF"/>
                </a:solidFill>
              </a:rPr>
              <a:t>. </a:t>
            </a:r>
          </a:p>
          <a:p>
            <a:r>
              <a:rPr lang="en-US" altLang="ko-KR" sz="1600" b="1" dirty="0" err="1">
                <a:solidFill>
                  <a:srgbClr val="3333FF"/>
                </a:solidFill>
              </a:rPr>
              <a:t>th:checked</a:t>
            </a:r>
            <a:r>
              <a:rPr lang="en-US" altLang="ko-KR" sz="1600" b="1" dirty="0">
                <a:solidFill>
                  <a:srgbClr val="3333FF"/>
                </a:solidFill>
              </a:rPr>
              <a:t> </a:t>
            </a:r>
            <a:r>
              <a:rPr lang="ko-KR" altLang="en-US" sz="1600" b="1" dirty="0">
                <a:solidFill>
                  <a:srgbClr val="3333FF"/>
                </a:solidFill>
              </a:rPr>
              <a:t>부분은 나중에 </a:t>
            </a:r>
            <a:r>
              <a:rPr lang="en-US" altLang="ko-KR" sz="1600" b="1" dirty="0" err="1">
                <a:solidFill>
                  <a:srgbClr val="3333FF"/>
                </a:solidFill>
              </a:rPr>
              <a:t>thymeleaf</a:t>
            </a:r>
            <a:r>
              <a:rPr lang="ko-KR" altLang="en-US" sz="1600" b="1" dirty="0">
                <a:solidFill>
                  <a:srgbClr val="3333FF"/>
                </a:solidFill>
              </a:rPr>
              <a:t>로 다음 페이지에 넘길 때 필요</a:t>
            </a:r>
            <a:endParaRPr lang="en-US" altLang="ko-KR" b="1" dirty="0">
              <a:solidFill>
                <a:srgbClr val="3333FF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1C359A-61C0-3001-8E64-FCBF2FB200A2}"/>
              </a:ext>
            </a:extLst>
          </p:cNvPr>
          <p:cNvSpPr/>
          <p:nvPr/>
        </p:nvSpPr>
        <p:spPr>
          <a:xfrm>
            <a:off x="603849" y="2183537"/>
            <a:ext cx="11588151" cy="3222349"/>
          </a:xfrm>
          <a:prstGeom prst="rect">
            <a:avLst/>
          </a:prstGeom>
          <a:solidFill>
            <a:srgbClr val="3333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8BAC8208-39A2-5EE2-C038-294D00F2892A}"/>
              </a:ext>
            </a:extLst>
          </p:cNvPr>
          <p:cNvSpPr/>
          <p:nvPr/>
        </p:nvSpPr>
        <p:spPr>
          <a:xfrm>
            <a:off x="6297283" y="2349404"/>
            <a:ext cx="2996242" cy="126520"/>
          </a:xfrm>
          <a:prstGeom prst="bracketPair">
            <a:avLst/>
          </a:prstGeom>
          <a:ln w="28575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484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3682767" y="4957894"/>
            <a:ext cx="5863905" cy="9563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AC1878-6E18-5AC0-6973-472F23B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17" y="186846"/>
            <a:ext cx="2738887" cy="601033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/>
              <a:t>Select_hate.html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A5A22-37F0-EE59-EDDC-DEA758BF7F8C}"/>
              </a:ext>
            </a:extLst>
          </p:cNvPr>
          <p:cNvSpPr txBox="1"/>
          <p:nvPr/>
        </p:nvSpPr>
        <p:spPr>
          <a:xfrm>
            <a:off x="332117" y="860295"/>
            <a:ext cx="502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&lt;</a:t>
            </a:r>
            <a:r>
              <a:rPr lang="ko-KR" altLang="en-US" b="1" dirty="0">
                <a:highlight>
                  <a:srgbClr val="FFFF00"/>
                </a:highlight>
              </a:rPr>
              <a:t>선호장르에서 선택했던 </a:t>
            </a:r>
            <a:r>
              <a:rPr lang="en-US" altLang="ko-KR" b="1" dirty="0">
                <a:highlight>
                  <a:srgbClr val="FFFF00"/>
                </a:highlight>
              </a:rPr>
              <a:t>checkbox </a:t>
            </a:r>
            <a:r>
              <a:rPr lang="ko-KR" altLang="en-US" b="1" dirty="0">
                <a:highlight>
                  <a:srgbClr val="FFFF00"/>
                </a:highlight>
              </a:rPr>
              <a:t>비활성화</a:t>
            </a:r>
            <a:r>
              <a:rPr lang="en-US" altLang="ko-KR" b="1" dirty="0">
                <a:highlight>
                  <a:srgbClr val="FFFF00"/>
                </a:highlight>
              </a:rPr>
              <a:t>&gt;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84" y="1425410"/>
            <a:ext cx="7068536" cy="3419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1001" y="630013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533020" y="2105637"/>
            <a:ext cx="478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12154" y="1967137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체크박스 형태인 인풋을 모두 선택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182686" y="2499919"/>
            <a:ext cx="486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59965" y="2361419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Name</a:t>
            </a:r>
            <a:r>
              <a:rPr lang="ko-KR" altLang="en-US" sz="1200" dirty="0">
                <a:solidFill>
                  <a:srgbClr val="0070C0"/>
                </a:solidFill>
              </a:rPr>
              <a:t>이 </a:t>
            </a:r>
            <a:r>
              <a:rPr lang="en-US" altLang="ko-KR" sz="1200" dirty="0" err="1">
                <a:solidFill>
                  <a:srgbClr val="0070C0"/>
                </a:solidFill>
              </a:rPr>
              <a:t>userLike</a:t>
            </a:r>
            <a:r>
              <a:rPr lang="ko-KR" altLang="en-US" sz="1200" dirty="0">
                <a:solidFill>
                  <a:srgbClr val="0070C0"/>
                </a:solidFill>
              </a:rPr>
              <a:t>인 객체 모두 선택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016617" y="2663585"/>
            <a:ext cx="494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23305" y="2540901"/>
            <a:ext cx="3020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선택된 </a:t>
            </a:r>
            <a:r>
              <a:rPr lang="en-US" altLang="ko-KR" sz="1200" dirty="0" err="1">
                <a:solidFill>
                  <a:srgbClr val="0070C0"/>
                </a:solidFill>
              </a:rPr>
              <a:t>userLike</a:t>
            </a:r>
            <a:r>
              <a:rPr lang="en-US" altLang="ko-KR" sz="1200" dirty="0">
                <a:solidFill>
                  <a:srgbClr val="0070C0"/>
                </a:solidFill>
              </a:rPr>
              <a:t> </a:t>
            </a:r>
            <a:r>
              <a:rPr lang="ko-KR" altLang="en-US" sz="1200" dirty="0">
                <a:solidFill>
                  <a:srgbClr val="0070C0"/>
                </a:solidFill>
              </a:rPr>
              <a:t>객체의 </a:t>
            </a:r>
            <a:r>
              <a:rPr lang="en-US" altLang="ko-KR" sz="1200" dirty="0">
                <a:solidFill>
                  <a:srgbClr val="0070C0"/>
                </a:solidFill>
              </a:rPr>
              <a:t>value</a:t>
            </a:r>
            <a:r>
              <a:rPr lang="ko-KR" altLang="en-US" sz="1200" dirty="0">
                <a:solidFill>
                  <a:srgbClr val="0070C0"/>
                </a:solidFill>
              </a:rPr>
              <a:t>값을 </a:t>
            </a:r>
            <a:r>
              <a:rPr lang="ko-KR" altLang="en-US" sz="1200" dirty="0" err="1">
                <a:solidFill>
                  <a:srgbClr val="0070C0"/>
                </a:solidFill>
              </a:rPr>
              <a:t>받아옴</a:t>
            </a:r>
            <a:endParaRPr lang="en-US" altLang="ko-KR" sz="1200" dirty="0">
              <a:solidFill>
                <a:srgbClr val="0070C0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340528" y="2751589"/>
            <a:ext cx="109056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85812" y="1526888"/>
            <a:ext cx="5000087" cy="43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Name</a:t>
            </a:r>
            <a:r>
              <a:rPr lang="ko-KR" altLang="en-US" sz="1100" dirty="0">
                <a:solidFill>
                  <a:srgbClr val="FF0000"/>
                </a:solidFill>
              </a:rPr>
              <a:t>이 같은 객체가 여러 개 있을 수 있어서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몇 번째 객체인지 알려줘야 함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안 알려주면 에러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하나만 있어도 </a:t>
            </a:r>
            <a:r>
              <a:rPr lang="en-US" altLang="ko-KR" sz="1100" dirty="0">
                <a:solidFill>
                  <a:srgbClr val="FF0000"/>
                </a:solidFill>
              </a:rPr>
              <a:t>[0]</a:t>
            </a:r>
            <a:r>
              <a:rPr lang="ko-KR" altLang="en-US" sz="1100" dirty="0">
                <a:solidFill>
                  <a:srgbClr val="FF0000"/>
                </a:solidFill>
              </a:rPr>
              <a:t>로 줘야함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2885812" y="1957775"/>
            <a:ext cx="478173" cy="793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98752" y="3135386"/>
            <a:ext cx="18819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947794" y="3045204"/>
            <a:ext cx="310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58187" y="287897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선호 장르가 모두 배열에 담김</a:t>
            </a:r>
            <a:endParaRPr lang="en-US" altLang="ko-KR" sz="1200" b="1" dirty="0">
              <a:solidFill>
                <a:srgbClr val="0070C0"/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(ex. [0]: action, [1]: FPS, …)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26" name="오른쪽 대괄호 25"/>
          <p:cNvSpPr/>
          <p:nvPr/>
        </p:nvSpPr>
        <p:spPr>
          <a:xfrm>
            <a:off x="6367244" y="3506598"/>
            <a:ext cx="738231" cy="629174"/>
          </a:xfrm>
          <a:prstGeom prst="righ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105475" y="3498019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2D050"/>
                </a:solidFill>
              </a:rPr>
              <a:t>For</a:t>
            </a:r>
            <a:r>
              <a:rPr lang="ko-KR" altLang="en-US" sz="1200" dirty="0">
                <a:solidFill>
                  <a:srgbClr val="92D050"/>
                </a:solidFill>
              </a:rPr>
              <a:t>문 돌려서 전체 체크박스 중</a:t>
            </a:r>
            <a:endParaRPr lang="en-US" altLang="ko-KR" sz="1200" dirty="0">
              <a:solidFill>
                <a:srgbClr val="92D050"/>
              </a:solidFill>
            </a:endParaRPr>
          </a:p>
          <a:p>
            <a:r>
              <a:rPr lang="ko-KR" altLang="en-US" sz="1200" b="1" dirty="0">
                <a:solidFill>
                  <a:srgbClr val="92D050"/>
                </a:solidFill>
              </a:rPr>
              <a:t>선호 장르로 체크된 체크박스</a:t>
            </a:r>
            <a:endParaRPr lang="en-US" altLang="ko-KR" sz="1200" b="1" dirty="0">
              <a:solidFill>
                <a:srgbClr val="92D050"/>
              </a:solidFill>
            </a:endParaRPr>
          </a:p>
          <a:p>
            <a:r>
              <a:rPr lang="ko-KR" altLang="en-US" sz="1200" b="1" dirty="0">
                <a:solidFill>
                  <a:srgbClr val="92D050"/>
                </a:solidFill>
              </a:rPr>
              <a:t>비활성화 </a:t>
            </a:r>
            <a:r>
              <a:rPr lang="ko-KR" altLang="en-US" sz="1200" dirty="0">
                <a:solidFill>
                  <a:srgbClr val="92D050"/>
                </a:solidFill>
              </a:rPr>
              <a:t>시키기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87" y="5279283"/>
            <a:ext cx="5487166" cy="171474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>
            <a:off x="5264092" y="3135386"/>
            <a:ext cx="1769434" cy="2143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6258187" y="5478011"/>
            <a:ext cx="1627712" cy="8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264092" y="5279283"/>
            <a:ext cx="918594" cy="207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12" idx="3"/>
            <a:endCxn id="35" idx="0"/>
          </p:cNvCxnSpPr>
          <p:nvPr/>
        </p:nvCxnSpPr>
        <p:spPr>
          <a:xfrm flipH="1">
            <a:off x="5723389" y="2499919"/>
            <a:ext cx="3546458" cy="2779364"/>
          </a:xfrm>
          <a:prstGeom prst="bentConnector4">
            <a:avLst>
              <a:gd name="adj1" fmla="val -18746"/>
              <a:gd name="adj2" fmla="val 80562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01807" y="560067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개발자 도구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772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complete.html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829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complete.html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8795"/>
            <a:ext cx="10515600" cy="5235892"/>
          </a:xfrm>
        </p:spPr>
      </p:pic>
    </p:spTree>
    <p:extLst>
      <p:ext uri="{BB962C8B-B14F-4D97-AF65-F5344CB8AC3E}">
        <p14:creationId xmlns:p14="http://schemas.microsoft.com/office/powerpoint/2010/main" val="2383040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complete.html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7478"/>
            <a:ext cx="6382641" cy="3858163"/>
          </a:xfrm>
        </p:spPr>
      </p:pic>
      <p:cxnSp>
        <p:nvCxnSpPr>
          <p:cNvPr id="11" name="직선 연결선 10"/>
          <p:cNvCxnSpPr/>
          <p:nvPr/>
        </p:nvCxnSpPr>
        <p:spPr>
          <a:xfrm>
            <a:off x="1308683" y="1686187"/>
            <a:ext cx="1426128" cy="83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308683" y="2224481"/>
            <a:ext cx="1426128" cy="83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308683" y="3331959"/>
            <a:ext cx="1535185" cy="83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설명선 2 42"/>
          <p:cNvSpPr/>
          <p:nvPr/>
        </p:nvSpPr>
        <p:spPr>
          <a:xfrm>
            <a:off x="2466362" y="1706666"/>
            <a:ext cx="2164361" cy="148802"/>
          </a:xfrm>
          <a:prstGeom prst="borderCallout2">
            <a:avLst>
              <a:gd name="adj1" fmla="val 106250"/>
              <a:gd name="adj2" fmla="val 90657"/>
              <a:gd name="adj3" fmla="val 218750"/>
              <a:gd name="adj4" fmla="val 116137"/>
              <a:gd name="adj5" fmla="val 218750"/>
              <a:gd name="adj6" fmla="val 1395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461232" y="1902626"/>
            <a:ext cx="192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동작은 </a:t>
            </a:r>
            <a:r>
              <a:rPr lang="en-US" altLang="ko-KR" sz="1200" dirty="0" err="1">
                <a:solidFill>
                  <a:srgbClr val="FF0000"/>
                </a:solidFill>
              </a:rPr>
              <a:t>js</a:t>
            </a:r>
            <a:r>
              <a:rPr lang="en-US" altLang="ko-KR" sz="1200" dirty="0">
                <a:solidFill>
                  <a:srgbClr val="FF0000"/>
                </a:solidFill>
              </a:rPr>
              <a:t>(35p) </a:t>
            </a:r>
            <a:r>
              <a:rPr lang="ko-KR" altLang="en-US" sz="1200" dirty="0">
                <a:solidFill>
                  <a:srgbClr val="FF0000"/>
                </a:solidFill>
              </a:rPr>
              <a:t>참고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42532" y="2239170"/>
            <a:ext cx="3313652" cy="50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6184" y="2627346"/>
            <a:ext cx="5104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헤더 역할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이 페이지부터는 가입 과정에 헤더가 없음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영역만 </a:t>
            </a:r>
            <a:r>
              <a:rPr lang="en-US" altLang="ko-KR" sz="1100" dirty="0">
                <a:solidFill>
                  <a:srgbClr val="0070C0"/>
                </a:solidFill>
              </a:rPr>
              <a:t>main</a:t>
            </a:r>
            <a:r>
              <a:rPr lang="ko-KR" altLang="en-US" sz="1100" dirty="0">
                <a:solidFill>
                  <a:srgbClr val="0070C0"/>
                </a:solidFill>
              </a:rPr>
              <a:t>에서처럼 지정하고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로고만 활성화시킴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가입 중 돌아가고 싶을 때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50" name="설명선 2 49"/>
          <p:cNvSpPr/>
          <p:nvPr/>
        </p:nvSpPr>
        <p:spPr>
          <a:xfrm>
            <a:off x="2304108" y="4077050"/>
            <a:ext cx="1263252" cy="142612"/>
          </a:xfrm>
          <a:prstGeom prst="borderCallout2">
            <a:avLst>
              <a:gd name="adj1" fmla="val 112868"/>
              <a:gd name="adj2" fmla="val 52762"/>
              <a:gd name="adj3" fmla="val 277575"/>
              <a:gd name="adj4" fmla="val 67671"/>
              <a:gd name="adj5" fmla="val 271325"/>
              <a:gd name="adj6" fmla="val 974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493392" y="4317663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</a:rPr>
              <a:t>로그인으로</a:t>
            </a:r>
            <a:r>
              <a:rPr lang="ko-KR" altLang="en-US" sz="1200" dirty="0">
                <a:solidFill>
                  <a:srgbClr val="0070C0"/>
                </a:solidFill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88422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프로젝트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Frontend branch -&gt; loco </a:t>
            </a:r>
            <a:r>
              <a:rPr lang="ko-KR" altLang="en-US" dirty="0"/>
              <a:t>폴더 받아서 스프링에서 열기</a:t>
            </a:r>
            <a:endParaRPr lang="en-US" altLang="ko-KR" dirty="0"/>
          </a:p>
          <a:p>
            <a:r>
              <a:rPr lang="en-US" altLang="ko-KR" b="1" dirty="0"/>
              <a:t>Loco </a:t>
            </a:r>
            <a:r>
              <a:rPr lang="ko-KR" altLang="en-US" b="1" dirty="0"/>
              <a:t>프로젝트 </a:t>
            </a:r>
            <a:r>
              <a:rPr lang="en-US" altLang="ko-KR" dirty="0"/>
              <a:t>-&gt; maven, war, java11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: Frontend branch</a:t>
            </a:r>
          </a:p>
          <a:p>
            <a:pPr lvl="3"/>
            <a:r>
              <a:rPr lang="en-US" altLang="ko-KR" dirty="0"/>
              <a:t>Design: </a:t>
            </a:r>
            <a:r>
              <a:rPr lang="ko-KR" altLang="en-US" dirty="0"/>
              <a:t>포토샵 파일</a:t>
            </a:r>
            <a:r>
              <a:rPr lang="en-US" altLang="ko-KR" dirty="0"/>
              <a:t>(</a:t>
            </a:r>
            <a:r>
              <a:rPr lang="en-US" altLang="ko-KR" dirty="0" err="1"/>
              <a:t>psd</a:t>
            </a:r>
            <a:r>
              <a:rPr lang="en-US" altLang="ko-KR" dirty="0"/>
              <a:t>), </a:t>
            </a:r>
            <a:r>
              <a:rPr lang="ko-KR" altLang="en-US" dirty="0"/>
              <a:t>디자인 이미지 파일</a:t>
            </a:r>
            <a:endParaRPr lang="en-US" altLang="ko-KR" dirty="0"/>
          </a:p>
          <a:p>
            <a:pPr lvl="3"/>
            <a:r>
              <a:rPr lang="en-US" altLang="ko-KR" dirty="0"/>
              <a:t>Loco: </a:t>
            </a:r>
            <a:r>
              <a:rPr lang="ko-KR" altLang="en-US" dirty="0"/>
              <a:t>스프링 </a:t>
            </a:r>
            <a:r>
              <a:rPr lang="ko-KR" altLang="en-US" dirty="0" err="1"/>
              <a:t>스타터</a:t>
            </a:r>
            <a:r>
              <a:rPr lang="ko-KR" altLang="en-US" dirty="0"/>
              <a:t> 프로젝트 파일 ★</a:t>
            </a:r>
            <a:endParaRPr lang="en-US" altLang="ko-KR" dirty="0"/>
          </a:p>
          <a:p>
            <a:pPr lvl="3"/>
            <a:r>
              <a:rPr lang="en-US" altLang="ko-KR" dirty="0" err="1"/>
              <a:t>Sql</a:t>
            </a:r>
            <a:r>
              <a:rPr lang="en-US" altLang="ko-KR" dirty="0"/>
              <a:t>: loco</a:t>
            </a:r>
            <a:r>
              <a:rPr lang="ko-KR" altLang="en-US" dirty="0"/>
              <a:t>에 활용한 </a:t>
            </a:r>
            <a:r>
              <a:rPr lang="en-US" altLang="ko-KR" dirty="0"/>
              <a:t>test </a:t>
            </a:r>
            <a:r>
              <a:rPr lang="en-US" altLang="ko-KR" dirty="0" err="1"/>
              <a:t>db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en-US" altLang="ko-KR" dirty="0" err="1"/>
              <a:t>mysql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596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031" y="259659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login.html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893" y="608201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담당자</a:t>
            </a:r>
            <a:r>
              <a:rPr lang="en-US" altLang="ko-KR" dirty="0"/>
              <a:t>: </a:t>
            </a:r>
            <a:r>
              <a:rPr lang="ko-KR" altLang="en-US" dirty="0" err="1"/>
              <a:t>유지아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259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login.html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8794"/>
            <a:ext cx="10298723" cy="5127906"/>
          </a:xfrm>
        </p:spPr>
      </p:pic>
    </p:spTree>
    <p:extLst>
      <p:ext uri="{BB962C8B-B14F-4D97-AF65-F5344CB8AC3E}">
        <p14:creationId xmlns:p14="http://schemas.microsoft.com/office/powerpoint/2010/main" val="28476981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login.html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6005"/>
            <a:ext cx="6325483" cy="1676634"/>
          </a:xfrm>
          <a:prstGeom prst="rect">
            <a:avLst/>
          </a:prstGeom>
        </p:spPr>
      </p:pic>
      <p:sp>
        <p:nvSpPr>
          <p:cNvPr id="16" name="설명선 2 15"/>
          <p:cNvSpPr/>
          <p:nvPr/>
        </p:nvSpPr>
        <p:spPr>
          <a:xfrm>
            <a:off x="2416029" y="1728029"/>
            <a:ext cx="2181138" cy="159494"/>
          </a:xfrm>
          <a:prstGeom prst="borderCallout2">
            <a:avLst>
              <a:gd name="adj1" fmla="val 106250"/>
              <a:gd name="adj2" fmla="val 90657"/>
              <a:gd name="adj3" fmla="val 218750"/>
              <a:gd name="adj4" fmla="val 116137"/>
              <a:gd name="adj5" fmla="val 218750"/>
              <a:gd name="adj6" fmla="val 1395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36066" y="1957544"/>
            <a:ext cx="1942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동작은 </a:t>
            </a:r>
            <a:r>
              <a:rPr lang="en-US" altLang="ko-KR" sz="1200" dirty="0" err="1">
                <a:solidFill>
                  <a:srgbClr val="FF0000"/>
                </a:solidFill>
              </a:rPr>
              <a:t>js</a:t>
            </a:r>
            <a:r>
              <a:rPr lang="en-US" altLang="ko-KR" sz="1200" dirty="0">
                <a:solidFill>
                  <a:srgbClr val="FF0000"/>
                </a:solidFill>
              </a:rPr>
              <a:t>(35p) </a:t>
            </a:r>
            <a:r>
              <a:rPr lang="ko-KR" altLang="en-US" sz="1200" dirty="0">
                <a:solidFill>
                  <a:srgbClr val="FF0000"/>
                </a:solidFill>
              </a:rPr>
              <a:t>참고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1308682" y="2220358"/>
            <a:ext cx="14009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709643" y="2220358"/>
            <a:ext cx="3313652" cy="50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295" y="2608534"/>
            <a:ext cx="5104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헤더 역할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이 페이지부터는 가입 과정에 헤더가 없음</a:t>
            </a:r>
            <a:r>
              <a:rPr lang="en-US" altLang="ko-KR" sz="1100" dirty="0">
                <a:solidFill>
                  <a:srgbClr val="0070C0"/>
                </a:solidFill>
              </a:rPr>
              <a:t>.</a:t>
            </a:r>
          </a:p>
          <a:p>
            <a:r>
              <a:rPr lang="ko-KR" altLang="en-US" sz="1100" dirty="0">
                <a:solidFill>
                  <a:srgbClr val="0070C0"/>
                </a:solidFill>
              </a:rPr>
              <a:t>영역만 </a:t>
            </a:r>
            <a:r>
              <a:rPr lang="en-US" altLang="ko-KR" sz="1100" dirty="0">
                <a:solidFill>
                  <a:srgbClr val="0070C0"/>
                </a:solidFill>
              </a:rPr>
              <a:t>main</a:t>
            </a:r>
            <a:r>
              <a:rPr lang="ko-KR" altLang="en-US" sz="1100" dirty="0">
                <a:solidFill>
                  <a:srgbClr val="0070C0"/>
                </a:solidFill>
              </a:rPr>
              <a:t>에서처럼 지정하고</a:t>
            </a:r>
            <a:r>
              <a:rPr lang="en-US" altLang="ko-KR" sz="1100" dirty="0">
                <a:solidFill>
                  <a:srgbClr val="0070C0"/>
                </a:solidFill>
              </a:rPr>
              <a:t>, </a:t>
            </a:r>
            <a:r>
              <a:rPr lang="ko-KR" altLang="en-US" sz="1100" dirty="0">
                <a:solidFill>
                  <a:srgbClr val="0070C0"/>
                </a:solidFill>
              </a:rPr>
              <a:t>로고만 활성화시킴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가입 중 돌아가고 싶을 때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1224793" y="1661020"/>
            <a:ext cx="1484850" cy="8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6616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login.html</a:t>
            </a:r>
            <a:endParaRPr lang="ko-KR" altLang="en-US" sz="4000" b="1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7059"/>
            <a:ext cx="6868012" cy="5590243"/>
          </a:xfrm>
        </p:spPr>
      </p:pic>
      <p:cxnSp>
        <p:nvCxnSpPr>
          <p:cNvPr id="6" name="직선 화살표 연결선 5"/>
          <p:cNvCxnSpPr/>
          <p:nvPr/>
        </p:nvCxnSpPr>
        <p:spPr>
          <a:xfrm>
            <a:off x="2315361" y="1157681"/>
            <a:ext cx="411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726422" y="1019181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</a:rPr>
              <a:t>로그인 항목 감싸는 검정 사각형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906011" y="1216403"/>
            <a:ext cx="81373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06011" y="1501629"/>
            <a:ext cx="1224793" cy="13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오른쪽 대괄호 22"/>
          <p:cNvSpPr/>
          <p:nvPr/>
        </p:nvSpPr>
        <p:spPr>
          <a:xfrm flipH="1">
            <a:off x="1070831" y="2207206"/>
            <a:ext cx="123801" cy="389888"/>
          </a:xfrm>
          <a:prstGeom prst="rightBracket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267" y="1991358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solidFill>
                  <a:srgbClr val="0070C0"/>
                </a:solidFill>
              </a:rPr>
              <a:t>타임리프로</a:t>
            </a:r>
            <a:r>
              <a:rPr lang="ko-KR" altLang="en-US" sz="1100" dirty="0">
                <a:solidFill>
                  <a:srgbClr val="0070C0"/>
                </a:solidFill>
              </a:rPr>
              <a:t> 폼 제어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598613" y="2313760"/>
            <a:ext cx="2332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444833" y="2478276"/>
            <a:ext cx="1424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444833" y="2611489"/>
            <a:ext cx="981291" cy="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035027" y="2402149"/>
            <a:ext cx="37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513798" y="2597094"/>
            <a:ext cx="267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12946" y="2269425"/>
            <a:ext cx="1176027" cy="279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solidFill>
                  <a:srgbClr val="0070C0"/>
                </a:solidFill>
              </a:rPr>
              <a:t>userDTO</a:t>
            </a:r>
            <a:r>
              <a:rPr lang="ko-KR" altLang="en-US" sz="1100" dirty="0">
                <a:solidFill>
                  <a:srgbClr val="0070C0"/>
                </a:solidFill>
              </a:rPr>
              <a:t>를 객체로 함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64947" y="2470726"/>
            <a:ext cx="3673037" cy="271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rgbClr val="0070C0"/>
                </a:solidFill>
              </a:rPr>
              <a:t>받는 페이지에 </a:t>
            </a:r>
            <a:r>
              <a:rPr lang="en-US" altLang="ko-KR" sz="1050" dirty="0">
                <a:solidFill>
                  <a:srgbClr val="0070C0"/>
                </a:solidFill>
              </a:rPr>
              <a:t>post</a:t>
            </a:r>
            <a:r>
              <a:rPr lang="ko-KR" altLang="en-US" sz="1050" dirty="0">
                <a:solidFill>
                  <a:srgbClr val="0070C0"/>
                </a:solidFill>
              </a:rPr>
              <a:t>로 보냄</a:t>
            </a:r>
            <a:r>
              <a:rPr lang="en-US" altLang="ko-KR" sz="1050" dirty="0">
                <a:solidFill>
                  <a:srgbClr val="0070C0"/>
                </a:solidFill>
              </a:rPr>
              <a:t>(</a:t>
            </a:r>
            <a:r>
              <a:rPr lang="ko-KR" altLang="en-US" sz="1050" dirty="0">
                <a:solidFill>
                  <a:srgbClr val="0070C0"/>
                </a:solidFill>
              </a:rPr>
              <a:t>받는 페이지가 컨트롤러에서 </a:t>
            </a:r>
            <a:r>
              <a:rPr lang="en-US" altLang="ko-KR" sz="1050" dirty="0">
                <a:solidFill>
                  <a:srgbClr val="0070C0"/>
                </a:solidFill>
              </a:rPr>
              <a:t>post</a:t>
            </a:r>
            <a:r>
              <a:rPr lang="ko-KR" altLang="en-US" sz="1050" dirty="0">
                <a:solidFill>
                  <a:srgbClr val="0070C0"/>
                </a:solidFill>
              </a:rPr>
              <a:t>형식 이어야 함</a:t>
            </a:r>
            <a:r>
              <a:rPr lang="en-US" altLang="ko-KR" sz="1050" dirty="0">
                <a:solidFill>
                  <a:srgbClr val="0070C0"/>
                </a:solidFill>
              </a:rPr>
              <a:t>)</a:t>
            </a:r>
            <a:endParaRPr lang="ko-KR" altLang="en-US" sz="1050" dirty="0">
              <a:solidFill>
                <a:srgbClr val="0070C0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26" y="2183060"/>
            <a:ext cx="3094231" cy="20377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2781725" y="2860646"/>
            <a:ext cx="1490481" cy="159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6946084" y="3020037"/>
            <a:ext cx="562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598613" y="3344505"/>
            <a:ext cx="8193878" cy="607841"/>
            <a:chOff x="1687170" y="4243735"/>
            <a:chExt cx="8193878" cy="607841"/>
          </a:xfrm>
        </p:grpSpPr>
        <p:cxnSp>
          <p:nvCxnSpPr>
            <p:cNvPr id="37" name="직선 연결선 36"/>
            <p:cNvCxnSpPr/>
            <p:nvPr/>
          </p:nvCxnSpPr>
          <p:spPr>
            <a:xfrm>
              <a:off x="1687170" y="4462943"/>
              <a:ext cx="268711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453904" y="4422120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해당 필드에 오류가 있다면 실행됨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4519970" y="4447287"/>
              <a:ext cx="156764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634693" y="4436078"/>
              <a:ext cx="21275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</a:rPr>
                <a:t>해당 필드의 모든 에러를 가져옴</a:t>
              </a:r>
              <a:endParaRPr lang="en-US" altLang="ko-KR" sz="1050" dirty="0">
                <a:solidFill>
                  <a:srgbClr val="FF0000"/>
                </a:solidFill>
              </a:endParaRPr>
            </a:p>
            <a:p>
              <a:r>
                <a:rPr lang="ko-KR" altLang="en-US" sz="1050" b="1" dirty="0">
                  <a:solidFill>
                    <a:srgbClr val="FF0000"/>
                  </a:solidFill>
                </a:rPr>
                <a:t>이 표현식이 가장 기본 형태</a:t>
              </a:r>
            </a:p>
          </p:txBody>
        </p:sp>
        <p:sp>
          <p:nvSpPr>
            <p:cNvPr id="44" name="오른쪽 대괄호 43"/>
            <p:cNvSpPr/>
            <p:nvPr/>
          </p:nvSpPr>
          <p:spPr>
            <a:xfrm>
              <a:off x="7180976" y="4345497"/>
              <a:ext cx="124821" cy="198320"/>
            </a:xfrm>
            <a:prstGeom prst="righ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86454" y="4243735"/>
              <a:ext cx="249459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FF0000"/>
                  </a:solidFill>
                </a:rPr>
                <a:t>컨트롤러에서 만든 에러</a:t>
              </a:r>
              <a:r>
                <a:rPr lang="en-US" altLang="ko-KR" sz="1100" dirty="0">
                  <a:solidFill>
                    <a:srgbClr val="FF0000"/>
                  </a:solidFill>
                </a:rPr>
                <a:t>(</a:t>
              </a:r>
              <a:r>
                <a:rPr lang="ko-KR" altLang="en-US" sz="1100" dirty="0">
                  <a:solidFill>
                    <a:srgbClr val="FF0000"/>
                  </a:solidFill>
                </a:rPr>
                <a:t>예시</a:t>
              </a:r>
              <a:r>
                <a:rPr lang="en-US" altLang="ko-KR" sz="1100" dirty="0">
                  <a:solidFill>
                    <a:srgbClr val="FF0000"/>
                  </a:solidFill>
                </a:rPr>
                <a:t>: 21p)</a:t>
              </a:r>
              <a:r>
                <a:rPr lang="ko-KR" altLang="en-US" sz="1100" dirty="0">
                  <a:solidFill>
                    <a:srgbClr val="FF0000"/>
                  </a:solidFill>
                </a:rPr>
                <a:t> </a:t>
              </a:r>
              <a:endParaRPr lang="en-US" altLang="ko-KR" sz="1100" dirty="0">
                <a:solidFill>
                  <a:srgbClr val="FF0000"/>
                </a:solidFill>
              </a:endParaRPr>
            </a:p>
            <a:p>
              <a:r>
                <a:rPr lang="en-US" altLang="ko-KR" sz="1100" dirty="0">
                  <a:solidFill>
                    <a:srgbClr val="FF0000"/>
                  </a:solidFill>
                </a:rPr>
                <a:t>+ </a:t>
              </a:r>
              <a:r>
                <a:rPr lang="en-US" altLang="ko-KR" sz="1100" dirty="0" err="1">
                  <a:solidFill>
                    <a:srgbClr val="FF0000"/>
                  </a:solidFill>
                </a:rPr>
                <a:t>dto</a:t>
              </a:r>
              <a:r>
                <a:rPr lang="ko-KR" altLang="en-US" sz="1100" dirty="0">
                  <a:solidFill>
                    <a:srgbClr val="FF0000"/>
                  </a:solidFill>
                </a:rPr>
                <a:t>의 </a:t>
              </a:r>
              <a:r>
                <a:rPr lang="en-US" altLang="ko-KR" sz="1100" dirty="0">
                  <a:solidFill>
                    <a:srgbClr val="FF0000"/>
                  </a:solidFill>
                </a:rPr>
                <a:t>validation </a:t>
              </a:r>
              <a:r>
                <a:rPr lang="ko-KR" altLang="en-US" sz="1100" dirty="0">
                  <a:solidFill>
                    <a:srgbClr val="FF0000"/>
                  </a:solidFill>
                </a:rPr>
                <a:t>에러</a:t>
              </a:r>
              <a:r>
                <a:rPr lang="en-US" altLang="ko-KR" sz="1100" dirty="0">
                  <a:solidFill>
                    <a:srgbClr val="FF0000"/>
                  </a:solidFill>
                </a:rPr>
                <a:t>(25p)</a:t>
              </a:r>
              <a:r>
                <a:rPr lang="ko-KR" altLang="en-US" sz="1100" dirty="0">
                  <a:solidFill>
                    <a:srgbClr val="FF0000"/>
                  </a:solidFill>
                </a:rPr>
                <a:t>를 통해</a:t>
              </a:r>
              <a:endParaRPr lang="en-US" altLang="ko-KR" sz="1100" dirty="0">
                <a:solidFill>
                  <a:srgbClr val="FF0000"/>
                </a:solidFill>
              </a:endParaRPr>
            </a:p>
            <a:p>
              <a:r>
                <a:rPr lang="ko-KR" altLang="en-US" sz="1100" dirty="0">
                  <a:solidFill>
                    <a:srgbClr val="FF0000"/>
                  </a:solidFill>
                </a:rPr>
                <a:t>에러 메시지를 컨트롤 함</a:t>
              </a:r>
              <a:endParaRPr lang="en-US" altLang="ko-KR" sz="11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935478" y="3020037"/>
            <a:ext cx="7122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3145872" y="4118994"/>
            <a:ext cx="1443101" cy="83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811387" y="4118994"/>
            <a:ext cx="56206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733793" y="4525268"/>
            <a:ext cx="7402423" cy="390766"/>
            <a:chOff x="1687170" y="4299228"/>
            <a:chExt cx="7402423" cy="390766"/>
          </a:xfrm>
        </p:grpSpPr>
        <p:cxnSp>
          <p:nvCxnSpPr>
            <p:cNvPr id="52" name="직선 연결선 51"/>
            <p:cNvCxnSpPr/>
            <p:nvPr/>
          </p:nvCxnSpPr>
          <p:spPr>
            <a:xfrm>
              <a:off x="1687170" y="4462943"/>
              <a:ext cx="268711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453904" y="4422120"/>
              <a:ext cx="215956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rgbClr val="FF0000"/>
                  </a:solidFill>
                </a:rPr>
                <a:t>해당 필드에 오류가 있다면 실행됨</a:t>
              </a: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4519970" y="4447287"/>
              <a:ext cx="156764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634693" y="4436078"/>
              <a:ext cx="21275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FF0000"/>
                  </a:solidFill>
                </a:rPr>
                <a:t>해당 필드의 모든 에러를 가져옴</a:t>
              </a:r>
              <a:endParaRPr lang="en-US" altLang="ko-KR" sz="1050" dirty="0">
                <a:solidFill>
                  <a:srgbClr val="FF0000"/>
                </a:solidFill>
              </a:endParaRPr>
            </a:p>
          </p:txBody>
        </p:sp>
        <p:sp>
          <p:nvSpPr>
            <p:cNvPr id="57" name="오른쪽 대괄호 56"/>
            <p:cNvSpPr/>
            <p:nvPr/>
          </p:nvSpPr>
          <p:spPr>
            <a:xfrm>
              <a:off x="7251274" y="4299228"/>
              <a:ext cx="124821" cy="198320"/>
            </a:xfrm>
            <a:prstGeom prst="righ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45205" y="4310861"/>
              <a:ext cx="174438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rgbClr val="FF0000"/>
                  </a:solidFill>
                </a:rPr>
                <a:t>에러 메시지를 컨트롤 함</a:t>
              </a:r>
              <a:endParaRPr lang="en-US" altLang="ko-KR" sz="11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9" name="설명선 2 58"/>
          <p:cNvSpPr/>
          <p:nvPr/>
        </p:nvSpPr>
        <p:spPr>
          <a:xfrm>
            <a:off x="2311941" y="6050588"/>
            <a:ext cx="557260" cy="148876"/>
          </a:xfrm>
          <a:prstGeom prst="borderCallout2">
            <a:avLst>
              <a:gd name="adj1" fmla="val 112868"/>
              <a:gd name="adj2" fmla="val 52762"/>
              <a:gd name="adj3" fmla="val 277575"/>
              <a:gd name="adj4" fmla="val 67671"/>
              <a:gd name="adj5" fmla="val 271325"/>
              <a:gd name="adj6" fmla="val 9743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869201" y="6301493"/>
            <a:ext cx="2196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70C0"/>
                </a:solidFill>
              </a:rPr>
              <a:t>회원가입</a:t>
            </a:r>
            <a:r>
              <a:rPr lang="en-US" altLang="ko-KR" sz="1100" dirty="0">
                <a:solidFill>
                  <a:srgbClr val="0070C0"/>
                </a:solidFill>
              </a:rPr>
              <a:t>(</a:t>
            </a:r>
            <a:r>
              <a:rPr lang="ko-KR" altLang="en-US" sz="1100" dirty="0">
                <a:solidFill>
                  <a:srgbClr val="0070C0"/>
                </a:solidFill>
              </a:rPr>
              <a:t>이메일</a:t>
            </a:r>
            <a:r>
              <a:rPr lang="en-US" altLang="ko-KR" sz="1100" dirty="0">
                <a:solidFill>
                  <a:srgbClr val="0070C0"/>
                </a:solidFill>
              </a:rPr>
              <a:t>)</a:t>
            </a:r>
            <a:r>
              <a:rPr lang="ko-KR" altLang="en-US" sz="1100" dirty="0">
                <a:solidFill>
                  <a:srgbClr val="0070C0"/>
                </a:solidFill>
              </a:rPr>
              <a:t>으로 연결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71260" y="5885746"/>
            <a:ext cx="28376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로그인 과정은 컨트롤러 </a:t>
            </a:r>
            <a:r>
              <a:rPr lang="en-US" altLang="ko-KR" sz="1200" dirty="0"/>
              <a:t>– </a:t>
            </a:r>
            <a:r>
              <a:rPr lang="ko-KR" altLang="en-US" sz="1200" dirty="0"/>
              <a:t>로그인</a:t>
            </a:r>
            <a:r>
              <a:rPr lang="en-US" altLang="ko-KR" sz="1200" dirty="0"/>
              <a:t>(21p)</a:t>
            </a:r>
          </a:p>
          <a:p>
            <a:r>
              <a:rPr lang="ko-KR" altLang="en-US" sz="1200" dirty="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1791692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7532" y="2529484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To do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449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3D5B1-8736-4F2B-AFC8-FE0A2354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58" y="114480"/>
            <a:ext cx="10515600" cy="1325563"/>
          </a:xfrm>
        </p:spPr>
        <p:txBody>
          <a:bodyPr/>
          <a:lstStyle/>
          <a:p>
            <a:r>
              <a:rPr lang="en-US" altLang="ko-KR" b="1" dirty="0"/>
              <a:t>TO DO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584D3-61AC-BE87-04AE-828BCD954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043"/>
            <a:ext cx="10515600" cy="474787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/>
              <a:t>Email.html </a:t>
            </a:r>
            <a:r>
              <a:rPr lang="ko-KR" altLang="en-US" sz="2400" dirty="0"/>
              <a:t>에서 다음</a:t>
            </a:r>
            <a:r>
              <a:rPr lang="en-US" altLang="ko-KR" sz="2400" dirty="0"/>
              <a:t>(</a:t>
            </a:r>
            <a:r>
              <a:rPr lang="ko-KR" altLang="en-US" sz="2400" dirty="0"/>
              <a:t>→</a:t>
            </a:r>
            <a:r>
              <a:rPr lang="en-US" altLang="ko-KR" sz="2400" dirty="0"/>
              <a:t>) </a:t>
            </a:r>
            <a:r>
              <a:rPr lang="ko-KR" altLang="en-US" sz="2400" dirty="0"/>
              <a:t>버튼을 누르면 </a:t>
            </a:r>
            <a:r>
              <a:rPr lang="en-US" altLang="ko-KR" sz="2400" dirty="0"/>
              <a:t>id.html</a:t>
            </a:r>
            <a:r>
              <a:rPr lang="ko-KR" altLang="en-US" sz="2400" dirty="0"/>
              <a:t>로 이동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Email.html </a:t>
            </a:r>
            <a:r>
              <a:rPr lang="ko-KR" altLang="en-US" sz="2400" dirty="0"/>
              <a:t>인증번호 전송</a:t>
            </a:r>
            <a:endParaRPr lang="en-US" altLang="ko-KR" sz="2400" dirty="0"/>
          </a:p>
          <a:p>
            <a:pPr marL="457200" lvl="1" indent="0">
              <a:buNone/>
            </a:pPr>
            <a:r>
              <a:rPr lang="en-US" altLang="ko-KR" sz="2000" dirty="0"/>
              <a:t>1) </a:t>
            </a:r>
            <a:r>
              <a:rPr lang="ko-KR" altLang="en-US" sz="2000" dirty="0"/>
              <a:t>화살표 버튼을 누르면 인증번호 전송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2) </a:t>
            </a:r>
            <a:r>
              <a:rPr lang="ko-KR" altLang="en-US" sz="2000" dirty="0"/>
              <a:t>아래에 텍스트</a:t>
            </a:r>
            <a:r>
              <a:rPr lang="en-US" altLang="ko-KR" sz="2000" dirty="0"/>
              <a:t>('</a:t>
            </a:r>
            <a:r>
              <a:rPr lang="ko-KR" altLang="en-US" sz="2000" dirty="0"/>
              <a:t>인증번호 발송이 완료되었습니다</a:t>
            </a:r>
            <a:r>
              <a:rPr lang="en-US" altLang="ko-KR" sz="2000" dirty="0"/>
              <a:t>')</a:t>
            </a:r>
            <a:r>
              <a:rPr lang="ko-KR" altLang="en-US" sz="2000" dirty="0"/>
              <a:t>와 인증번호 입력 란이 </a:t>
            </a:r>
            <a:r>
              <a:rPr lang="ko-KR" altLang="en-US" sz="2000" dirty="0" err="1"/>
              <a:t>보여짐</a:t>
            </a:r>
            <a:endParaRPr lang="ko-KR" altLang="en-US" sz="2000" dirty="0"/>
          </a:p>
          <a:p>
            <a:pPr marL="457200" lvl="1" indent="0">
              <a:buNone/>
            </a:pPr>
            <a:r>
              <a:rPr lang="en-US" altLang="ko-KR" sz="2000" dirty="0"/>
              <a:t>3) </a:t>
            </a:r>
            <a:r>
              <a:rPr lang="ko-KR" altLang="en-US" sz="2000" dirty="0"/>
              <a:t>화살표 버튼이 인증번호 입력 란 옆으로 이동 됨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/>
              <a:t>login.html</a:t>
            </a:r>
            <a:r>
              <a:rPr lang="ko-KR" altLang="en-US" sz="2400" dirty="0"/>
              <a:t>에서 아이디를 입력 받았을 때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db</a:t>
            </a:r>
            <a:r>
              <a:rPr lang="ko-KR" altLang="en-US" sz="2400" dirty="0"/>
              <a:t>를 통해 검사 </a:t>
            </a:r>
          </a:p>
          <a:p>
            <a:pPr lvl="1">
              <a:buFontTx/>
              <a:buChar char="-"/>
            </a:pPr>
            <a:r>
              <a:rPr lang="ko-KR" altLang="en-US" sz="2000" dirty="0"/>
              <a:t>중복 검사를 진행 후 각 상황에 맞는 텍스트 보여주기</a:t>
            </a:r>
            <a:endParaRPr lang="en-US" altLang="ko-KR" sz="2000" dirty="0"/>
          </a:p>
          <a:p>
            <a:pPr lvl="1">
              <a:buFontTx/>
              <a:buChar char="-"/>
            </a:pPr>
            <a:endParaRPr lang="ko-KR" altLang="en-US" sz="2000" dirty="0"/>
          </a:p>
          <a:p>
            <a:pPr algn="just"/>
            <a:r>
              <a:rPr lang="en-US" altLang="ko-KR" sz="2400" dirty="0" err="1"/>
              <a:t>db</a:t>
            </a:r>
            <a:r>
              <a:rPr lang="ko-KR" altLang="en-US" sz="2400" dirty="0"/>
              <a:t>에 </a:t>
            </a:r>
            <a:r>
              <a:rPr lang="en-US" altLang="ko-KR" sz="2400" dirty="0"/>
              <a:t>id </a:t>
            </a:r>
            <a:r>
              <a:rPr lang="ko-KR" altLang="en-US" sz="2400" dirty="0"/>
              <a:t>컬럼 추가</a:t>
            </a:r>
            <a:endParaRPr lang="en-US" altLang="ko-KR" sz="24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b="1" dirty="0"/>
              <a:t>이해 안되는 부분 있으면 각 담당자에게 문의</a:t>
            </a:r>
            <a:r>
              <a:rPr lang="en-US" altLang="ko-KR" sz="2400" b="1" dirty="0"/>
              <a:t>!! </a:t>
            </a:r>
            <a:r>
              <a:rPr lang="ko-KR" altLang="en-US" sz="2400" b="1" dirty="0"/>
              <a:t>목차에 나와있음</a:t>
            </a:r>
            <a:r>
              <a:rPr lang="en-US" altLang="ko-KR" sz="2400" b="1" dirty="0"/>
              <a:t>.</a:t>
            </a:r>
          </a:p>
          <a:p>
            <a:pPr marL="0" indent="0" algn="just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B140F-4860-87AD-14AB-FC8E1B1A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7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프로젝트 파일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33213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0986" y="1690688"/>
            <a:ext cx="583486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Java </a:t>
            </a:r>
            <a:r>
              <a:rPr lang="ko-KR" altLang="en-US" dirty="0"/>
              <a:t>폴더</a:t>
            </a:r>
            <a:r>
              <a:rPr lang="en-US" altLang="ko-KR" dirty="0"/>
              <a:t>: </a:t>
            </a:r>
            <a:r>
              <a:rPr lang="ko-KR" altLang="en-US" dirty="0"/>
              <a:t>컨트롤러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(</a:t>
            </a:r>
            <a:r>
              <a:rPr lang="ko-KR" altLang="en-US" dirty="0"/>
              <a:t>아직 안씀</a:t>
            </a:r>
            <a:r>
              <a:rPr lang="en-US" altLang="ko-KR" dirty="0"/>
              <a:t>), </a:t>
            </a:r>
            <a:r>
              <a:rPr lang="ko-KR" altLang="en-US" dirty="0"/>
              <a:t>유저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리소스 폴더</a:t>
            </a:r>
            <a:r>
              <a:rPr lang="en-US" altLang="ko-KR" dirty="0"/>
              <a:t>: 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, </a:t>
            </a:r>
            <a:r>
              <a:rPr lang="ko-KR" altLang="en-US" dirty="0"/>
              <a:t>버튼 이미지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Pom.xml: </a:t>
            </a:r>
            <a:r>
              <a:rPr lang="ko-KR" altLang="en-US" dirty="0"/>
              <a:t>의존성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sz="1600" dirty="0">
                <a:solidFill>
                  <a:srgbClr val="00B050"/>
                </a:solidFill>
              </a:rPr>
              <a:t>유저는 </a:t>
            </a:r>
            <a:r>
              <a:rPr lang="en-US" altLang="ko-KR" sz="1600" dirty="0" err="1">
                <a:solidFill>
                  <a:srgbClr val="00B050"/>
                </a:solidFill>
              </a:rPr>
              <a:t>jpa</a:t>
            </a:r>
            <a:r>
              <a:rPr lang="ko-KR" altLang="en-US" sz="1600" dirty="0">
                <a:solidFill>
                  <a:srgbClr val="00B050"/>
                </a:solidFill>
              </a:rPr>
              <a:t>를 활용하고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게임은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</a:rPr>
              <a:t>jdbc</a:t>
            </a:r>
            <a:r>
              <a:rPr lang="ko-KR" altLang="en-US" sz="1600" dirty="0">
                <a:solidFill>
                  <a:srgbClr val="00B050"/>
                </a:solidFill>
              </a:rPr>
              <a:t>를 활용함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-&gt; </a:t>
            </a:r>
            <a:r>
              <a:rPr lang="ko-KR" altLang="en-US" sz="1600" dirty="0">
                <a:solidFill>
                  <a:srgbClr val="00B050"/>
                </a:solidFill>
              </a:rPr>
              <a:t>즉 둘다 활용 가능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</a:rPr>
              <a:t>더 마음에 드는 방법 사용하기</a:t>
            </a:r>
            <a:endParaRPr lang="en-US" altLang="ko-KR" sz="1600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solidFill>
                  <a:srgbClr val="00B050"/>
                </a:solidFill>
              </a:rPr>
              <a:t>	(</a:t>
            </a:r>
            <a:r>
              <a:rPr lang="en-US" altLang="ko-KR" sz="1600" dirty="0" err="1">
                <a:solidFill>
                  <a:srgbClr val="00B050"/>
                </a:solidFill>
              </a:rPr>
              <a:t>jdbc</a:t>
            </a:r>
            <a:r>
              <a:rPr lang="ko-KR" altLang="en-US" sz="1600" dirty="0">
                <a:solidFill>
                  <a:srgbClr val="00B050"/>
                </a:solidFill>
              </a:rPr>
              <a:t>는 강의 시간에 많이 다뤘던 방법이라 익숙함</a:t>
            </a:r>
            <a:r>
              <a:rPr lang="en-US" altLang="ko-KR" sz="1600" dirty="0">
                <a:solidFill>
                  <a:srgbClr val="00B050"/>
                </a:solidFill>
              </a:rPr>
              <a:t>, 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	</a:t>
            </a:r>
            <a:r>
              <a:rPr lang="en-US" altLang="ko-KR" sz="1600" dirty="0" err="1">
                <a:solidFill>
                  <a:srgbClr val="00B050"/>
                </a:solidFill>
              </a:rPr>
              <a:t>jpa</a:t>
            </a:r>
            <a:r>
              <a:rPr lang="ko-KR" altLang="en-US" sz="1600" dirty="0">
                <a:solidFill>
                  <a:srgbClr val="00B050"/>
                </a:solidFill>
              </a:rPr>
              <a:t>는 </a:t>
            </a:r>
            <a:r>
              <a:rPr lang="en-US" altLang="ko-KR" sz="1600" dirty="0" err="1">
                <a:solidFill>
                  <a:srgbClr val="00B050"/>
                </a:solidFill>
              </a:rPr>
              <a:t>sql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>
                <a:solidFill>
                  <a:srgbClr val="00B050"/>
                </a:solidFill>
              </a:rPr>
              <a:t>안 </a:t>
            </a:r>
            <a:r>
              <a:rPr lang="ko-KR" altLang="en-US" sz="1600" dirty="0" err="1">
                <a:solidFill>
                  <a:srgbClr val="00B050"/>
                </a:solidFill>
              </a:rPr>
              <a:t>쓰다시피해서</a:t>
            </a:r>
            <a:r>
              <a:rPr lang="ko-KR" altLang="en-US" sz="1600" dirty="0">
                <a:solidFill>
                  <a:srgbClr val="00B050"/>
                </a:solidFill>
              </a:rPr>
              <a:t> 편함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B050"/>
                </a:solidFill>
              </a:rPr>
              <a:t>-&gt; </a:t>
            </a:r>
            <a:r>
              <a:rPr lang="ko-KR" altLang="en-US" sz="1600" dirty="0">
                <a:solidFill>
                  <a:srgbClr val="00B050"/>
                </a:solidFill>
              </a:rPr>
              <a:t>방법은 각 폴더 설명 부분</a:t>
            </a:r>
            <a:r>
              <a:rPr lang="en-US" altLang="ko-KR" sz="1600" dirty="0">
                <a:solidFill>
                  <a:srgbClr val="00B050"/>
                </a:solidFill>
              </a:rPr>
              <a:t>(</a:t>
            </a:r>
            <a:r>
              <a:rPr lang="ko-KR" altLang="en-US" sz="1600" dirty="0">
                <a:solidFill>
                  <a:srgbClr val="00B050"/>
                </a:solidFill>
              </a:rPr>
              <a:t>목차</a:t>
            </a:r>
            <a:r>
              <a:rPr lang="en-US" altLang="ko-KR" sz="1600" dirty="0">
                <a:solidFill>
                  <a:srgbClr val="00B050"/>
                </a:solidFill>
              </a:rPr>
              <a:t>)</a:t>
            </a:r>
            <a:r>
              <a:rPr lang="ko-KR" altLang="en-US" sz="1600" dirty="0">
                <a:solidFill>
                  <a:srgbClr val="00B050"/>
                </a:solidFill>
              </a:rPr>
              <a:t> 참고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7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/>
              <a:t>프로젝트 파일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1911" y="1762818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현재 </a:t>
            </a:r>
            <a:r>
              <a:rPr lang="en-US" altLang="ko-KR" dirty="0"/>
              <a:t>Pom.xml </a:t>
            </a:r>
            <a:r>
              <a:rPr lang="ko-KR" altLang="en-US" dirty="0"/>
              <a:t>의존성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6AFBA-1310-43A5-8DD8-D936980A2825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12" y="1762818"/>
            <a:ext cx="2417829" cy="23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3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733</TotalTime>
  <Words>3582</Words>
  <Application>Microsoft Office PowerPoint</Application>
  <PresentationFormat>와이드스크린</PresentationFormat>
  <Paragraphs>747</Paragraphs>
  <Slides>75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8" baseType="lpstr">
      <vt:lpstr>맑은 고딕</vt:lpstr>
      <vt:lpstr>Arial</vt:lpstr>
      <vt:lpstr>Office 테마</vt:lpstr>
      <vt:lpstr>Loco 프로젝트</vt:lpstr>
      <vt:lpstr>목차</vt:lpstr>
      <vt:lpstr>사용 환경</vt:lpstr>
      <vt:lpstr>사용 환경</vt:lpstr>
      <vt:lpstr>프로젝트 파일</vt:lpstr>
      <vt:lpstr>구성 설명</vt:lpstr>
      <vt:lpstr>프로젝트 파일</vt:lpstr>
      <vt:lpstr>프로젝트 파일</vt:lpstr>
      <vt:lpstr>프로젝트 파일</vt:lpstr>
      <vt:lpstr>Html 파일 구성(현재)</vt:lpstr>
      <vt:lpstr>Html 파일 구성(예정)</vt:lpstr>
      <vt:lpstr>Java 파일</vt:lpstr>
      <vt:lpstr>컨트롤러</vt:lpstr>
      <vt:lpstr>Java – controller – 전역 변수</vt:lpstr>
      <vt:lpstr>Java – controller – main, join</vt:lpstr>
      <vt:lpstr>Java – controller - pwd</vt:lpstr>
      <vt:lpstr>Java – controller - info</vt:lpstr>
      <vt:lpstr>Java – controller - like</vt:lpstr>
      <vt:lpstr>Java – controller - hate</vt:lpstr>
      <vt:lpstr>Java – controller - end</vt:lpstr>
      <vt:lpstr>Java – controller - login</vt:lpstr>
      <vt:lpstr>유저</vt:lpstr>
      <vt:lpstr>DB 설정</vt:lpstr>
      <vt:lpstr>Java - user</vt:lpstr>
      <vt:lpstr>Java – user - userDTO</vt:lpstr>
      <vt:lpstr>Java – user - userDB</vt:lpstr>
      <vt:lpstr>Java – user - userRepository</vt:lpstr>
      <vt:lpstr>Java – user – userService</vt:lpstr>
      <vt:lpstr>Java – user – userService</vt:lpstr>
      <vt:lpstr>게임</vt:lpstr>
      <vt:lpstr>Java – game</vt:lpstr>
      <vt:lpstr>리소스 파일</vt:lpstr>
      <vt:lpstr>static</vt:lpstr>
      <vt:lpstr>리소스 – static</vt:lpstr>
      <vt:lpstr>리소스 – static – js</vt:lpstr>
      <vt:lpstr>타임리프</vt:lpstr>
      <vt:lpstr>Html 파일 구성(현재)</vt:lpstr>
      <vt:lpstr>css</vt:lpstr>
      <vt:lpstr>Main.html</vt:lpstr>
      <vt:lpstr>css</vt:lpstr>
      <vt:lpstr>Main.html</vt:lpstr>
      <vt:lpstr>Main.html -css</vt:lpstr>
      <vt:lpstr>Main.html -css</vt:lpstr>
      <vt:lpstr>Main.html</vt:lpstr>
      <vt:lpstr>email.html</vt:lpstr>
      <vt:lpstr>email.html</vt:lpstr>
      <vt:lpstr>email.html</vt:lpstr>
      <vt:lpstr>Join_pwd.html</vt:lpstr>
      <vt:lpstr>Join_pwd.html</vt:lpstr>
      <vt:lpstr>Join_pwd.html</vt:lpstr>
      <vt:lpstr>Join_pwd.html</vt:lpstr>
      <vt:lpstr>Select_info.html</vt:lpstr>
      <vt:lpstr>Select_info.html</vt:lpstr>
      <vt:lpstr>Select_info.html</vt:lpstr>
      <vt:lpstr>Select_info.html</vt:lpstr>
      <vt:lpstr>Select_info.html</vt:lpstr>
      <vt:lpstr>Select_info.html</vt:lpstr>
      <vt:lpstr>Select_like.html</vt:lpstr>
      <vt:lpstr>Select_like.html</vt:lpstr>
      <vt:lpstr>Select_like.html</vt:lpstr>
      <vt:lpstr>Select_like.html</vt:lpstr>
      <vt:lpstr>Select_like.html</vt:lpstr>
      <vt:lpstr>Select_hate.html</vt:lpstr>
      <vt:lpstr>Select_hate.html</vt:lpstr>
      <vt:lpstr>Select_hate.html</vt:lpstr>
      <vt:lpstr>Select_hate.html</vt:lpstr>
      <vt:lpstr>complete.html</vt:lpstr>
      <vt:lpstr>complete.html</vt:lpstr>
      <vt:lpstr>complete.html</vt:lpstr>
      <vt:lpstr>login.html</vt:lpstr>
      <vt:lpstr>login.html</vt:lpstr>
      <vt:lpstr>login.html</vt:lpstr>
      <vt:lpstr>login.html</vt:lpstr>
      <vt:lpstr>To do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YUHAN</dc:creator>
  <cp:lastModifiedBy>이주영</cp:lastModifiedBy>
  <cp:revision>246</cp:revision>
  <dcterms:created xsi:type="dcterms:W3CDTF">2023-08-08T08:07:55Z</dcterms:created>
  <dcterms:modified xsi:type="dcterms:W3CDTF">2023-08-09T10:19:31Z</dcterms:modified>
</cp:coreProperties>
</file>